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34"/>
  </p:notesMasterIdLst>
  <p:handoutMasterIdLst>
    <p:handoutMasterId r:id="rId35"/>
  </p:handoutMasterIdLst>
  <p:sldIdLst>
    <p:sldId id="296" r:id="rId2"/>
    <p:sldId id="257" r:id="rId3"/>
    <p:sldId id="291" r:id="rId4"/>
    <p:sldId id="258" r:id="rId5"/>
    <p:sldId id="259" r:id="rId6"/>
    <p:sldId id="260" r:id="rId7"/>
    <p:sldId id="267" r:id="rId8"/>
    <p:sldId id="286" r:id="rId9"/>
    <p:sldId id="263" r:id="rId10"/>
    <p:sldId id="264" r:id="rId11"/>
    <p:sldId id="266" r:id="rId12"/>
    <p:sldId id="285" r:id="rId13"/>
    <p:sldId id="298" r:id="rId14"/>
    <p:sldId id="299" r:id="rId15"/>
    <p:sldId id="288" r:id="rId16"/>
    <p:sldId id="265" r:id="rId17"/>
    <p:sldId id="268" r:id="rId18"/>
    <p:sldId id="292" r:id="rId19"/>
    <p:sldId id="271" r:id="rId20"/>
    <p:sldId id="272" r:id="rId21"/>
    <p:sldId id="293" r:id="rId22"/>
    <p:sldId id="269" r:id="rId23"/>
    <p:sldId id="290" r:id="rId24"/>
    <p:sldId id="261" r:id="rId25"/>
    <p:sldId id="270" r:id="rId26"/>
    <p:sldId id="274" r:id="rId27"/>
    <p:sldId id="275" r:id="rId28"/>
    <p:sldId id="276" r:id="rId29"/>
    <p:sldId id="278" r:id="rId30"/>
    <p:sldId id="279" r:id="rId31"/>
    <p:sldId id="289" r:id="rId32"/>
    <p:sldId id="297" r:id="rId33"/>
  </p:sldIdLst>
  <p:sldSz cx="9144000" cy="6858000" type="screen4x3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2C5A59"/>
    <a:srgbClr val="53A9A7"/>
    <a:srgbClr val="3C27D5"/>
    <a:srgbClr val="DEEEEE"/>
    <a:srgbClr val="73BBB9"/>
    <a:srgbClr val="8AC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8" autoAdjust="0"/>
    <p:restoredTop sz="94683" autoAdjust="0"/>
  </p:normalViewPr>
  <p:slideViewPr>
    <p:cSldViewPr>
      <p:cViewPr varScale="1">
        <p:scale>
          <a:sx n="80" d="100"/>
          <a:sy n="80" d="100"/>
        </p:scale>
        <p:origin x="12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>
            <a:extLst>
              <a:ext uri="{FF2B5EF4-FFF2-40B4-BE49-F238E27FC236}">
                <a16:creationId xmlns:a16="http://schemas.microsoft.com/office/drawing/2014/main" id="{EFE8E292-B998-2354-2E36-73AE832279A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5411" name="Rectangle 3">
            <a:extLst>
              <a:ext uri="{FF2B5EF4-FFF2-40B4-BE49-F238E27FC236}">
                <a16:creationId xmlns:a16="http://schemas.microsoft.com/office/drawing/2014/main" id="{D9F4F57C-64A2-EFC8-95BA-8CB42AF9488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5412" name="Rectangle 4">
            <a:extLst>
              <a:ext uri="{FF2B5EF4-FFF2-40B4-BE49-F238E27FC236}">
                <a16:creationId xmlns:a16="http://schemas.microsoft.com/office/drawing/2014/main" id="{D1358F5D-7831-3F07-21B3-B3218D92349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45413" name="Rectangle 5">
            <a:extLst>
              <a:ext uri="{FF2B5EF4-FFF2-40B4-BE49-F238E27FC236}">
                <a16:creationId xmlns:a16="http://schemas.microsoft.com/office/drawing/2014/main" id="{D459B720-CE36-025D-8488-A4B7C88E648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450" y="9445625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69C9A92A-7B64-44DD-94B5-495B272391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BF0F8-49FA-4AB2-9A01-37DEEEA012FA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3013"/>
            <a:ext cx="44751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6313"/>
            <a:ext cx="5443537" cy="3914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B4E26-616A-419D-AE59-29E617F7FF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097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1E186-B551-46EB-8CA6-B8BCDFBB2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C0C8B4-2FD9-4770-8AC3-7EE74A1E3A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74B10-5F1A-4733-A2A1-C918EA9A1380}"/>
              </a:ext>
            </a:extLst>
          </p:cNvPr>
          <p:cNvSpPr txBox="1"/>
          <p:nvPr/>
        </p:nvSpPr>
        <p:spPr>
          <a:xfrm>
            <a:off x="3851343" y="9431597"/>
            <a:ext cx="2946352" cy="498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2134" tIns="46067" rIns="92134" bIns="46067" anchor="b" anchorCtr="0" compatLnSpc="1">
            <a:noAutofit/>
          </a:bodyPr>
          <a:lstStyle/>
          <a:p>
            <a:pPr marL="0" marR="0" lvl="0" indent="0" algn="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FDD2CE5-E18E-452B-B1EC-2C6476917AA1}" type="slidenum">
              <a:t>1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8493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11E186-B551-46EB-8CA6-B8BCDFBB2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C0C8B4-2FD9-4770-8AC3-7EE74A1E3A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74B10-5F1A-4733-A2A1-C918EA9A1380}"/>
              </a:ext>
            </a:extLst>
          </p:cNvPr>
          <p:cNvSpPr txBox="1"/>
          <p:nvPr/>
        </p:nvSpPr>
        <p:spPr>
          <a:xfrm>
            <a:off x="3851343" y="9431597"/>
            <a:ext cx="2946352" cy="498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2134" tIns="46067" rIns="92134" bIns="46067" anchor="b" anchorCtr="0" compatLnSpc="1">
            <a:noAutofit/>
          </a:bodyPr>
          <a:lstStyle/>
          <a:p>
            <a:pPr marL="0" marR="0" lvl="0" indent="0" algn="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FDD2CE5-E18E-452B-B1EC-2C6476917AA1}" type="slidenum">
              <a:t>32</a:t>
            </a:fld>
            <a:endParaRPr lang="en-GB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5171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DC298-F5D8-E733-FBAA-F4A093999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62BA07-7BEB-45B5-3665-09393B0EA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7ADD5-1BAD-AC0F-1133-80BB9521B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82183-CFFB-BF5D-896E-207E87F9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7E70D-6C42-487B-CBD5-E19F1FA28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4115B1-1798-4F00-B958-1D0A7671DBB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728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03209-09E1-46C5-706D-05E746EC2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6963A7-D193-7C2B-402A-3120D04A8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CC6DD4-CF94-E540-5F06-3C4CFCB0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321FD-11CA-CB3B-8761-929995FA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0B01C-09DE-A11D-A015-39038E9BA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CF924-5322-4E10-BBC2-40F017C8C95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66460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15F5A-C6B8-AACC-8CE7-E4729F323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A8DDA-64F8-1E8B-C2CC-33CB18E20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F8580-7C9D-4396-C289-697146161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11B75-CBD0-B1D4-E816-4C2DBF736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2B224-ED56-0767-0117-FF8A09BE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25EAB4-BD86-49CB-9D22-38B7C21A594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9927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246EF-BD7A-0C83-E664-BC92C0017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E14EE-D980-1BC7-2A33-EFEDA2930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C2FDAE-8012-915F-2EEE-EEECC84BC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6538F-1AAC-1195-67DF-0F51876B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96423-181B-B4D9-0C45-3FE96DB7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AFCD5-2BDD-9774-23BF-D7793CEAB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27774F-9A55-42F5-8EB6-A5A234F4F54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9861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5C9BC-CA92-B2F6-A4BC-00AC4A39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E08BB-5EB1-8D7B-6AE9-B8C13052B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F4902-F6FA-AB3E-1693-B11C180748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138686-BFF8-AFC8-C7E0-1B7638306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5E32F3-0A72-73A0-A0EB-8D25A2FC11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709C3-E435-8E05-A813-602A79429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F6E7E6-87FE-F513-1CFB-4DF218B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A87492-662E-6600-2953-885BCAF0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E04A5-D170-4444-8656-271E52D1A5B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9510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2511D-BD44-FC3C-861F-C24D5C865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8F5BD8-2D68-BBC8-FD30-B12596272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552706-292F-0817-0B9D-495D82E17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ECB05A-1EDE-C265-C4E2-F65D68871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B8D413-229F-4CF0-86DD-F70D7233E69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3855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A34F1F-53A9-8367-C4B9-94A284558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65626A-A2A8-1E94-65FA-D1E3E023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465150-8E7D-D909-4273-DD7D8719C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6FC3E8-959E-47DF-BB1A-04498CDE4A3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100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DE938-E836-F8C2-A332-A43795582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9E7D1-EDC3-F671-DA1A-507D104B7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6C8F8-5A8C-EFBB-F62D-C6FA4D671D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AF356-E26E-1956-BBD0-D9B8AD5F1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E7718-B8F9-BB7C-6176-EA538788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C86B7-ED2F-3221-B1A7-E090D1175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73B59-C7BA-45BB-8CF2-74CBEDF494D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168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FA91-0625-DE36-1BAC-A3CF15641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BC49EC-7480-74A8-7C3C-8B781C0CCD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8034B-1F28-31F2-1AB1-D1B91480C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69773-5386-4E35-4DCD-F6A50C35D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B1AB7-5E66-5249-4CE1-B309B1D6A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4E5425-739B-2A50-877C-BE634CA6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DBBD86-D59F-4AE2-95A4-F245C904847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30868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B88C1-51C5-2371-FF96-139FCAD6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81FA26-FA28-7CFC-CE93-01BD73F264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68298-DFE2-C884-5422-D24ABC326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02255-17C9-23BF-73CD-3E3EB7E7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B0600-0DFC-EEC2-5718-B4F479D19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D7D0DD-B2D9-4545-BD78-D367A566007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9387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3EB3EE-D8A8-C2E4-2F5C-E07D5F0A9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93AD7-6CBE-B633-CB18-04A6A3D6B3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758CC-7620-88E9-35B4-056725E6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2CB51-ECCC-686A-8886-54B55B3BC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D25EB-3BAA-F2A0-F52A-6EB183D26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FB8564-5322-411B-B304-7752D69755C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6672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Hal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B714325-A8EA-4F57-A958-FBA2822F0AE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95286" y="1701795"/>
            <a:ext cx="4105271" cy="460799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7">
            <a:extLst>
              <a:ext uri="{FF2B5EF4-FFF2-40B4-BE49-F238E27FC236}">
                <a16:creationId xmlns:a16="http://schemas.microsoft.com/office/drawing/2014/main" id="{F27864AB-05F8-4257-B33B-E1C7F0900DE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344698-47AB-4BD8-8A36-2553DB07FF10}" type="datetime4">
              <a:rPr lang="en-GB"/>
              <a:pPr lvl="0"/>
              <a:t>10 September 2025</a:t>
            </a:fld>
            <a:endParaRPr lang="en-GB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868A9A55-8906-4DF1-81AC-C099C9255E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Mott MacDonald | Presentation</a:t>
            </a:r>
          </a:p>
        </p:txBody>
      </p:sp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4939E6B2-903C-4349-BC2E-62ACA8022A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AD6AE53-8819-46B1-9024-1A88C96F2B26}" type="slidenum">
              <a:t>‹#›</a:t>
            </a:fld>
            <a:endParaRPr lang="en-GB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CE72EBE4-3F43-4B1C-AEB3-A68F41D60A1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BB89EAD-23D8-437B-8E97-7DBB998F93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5285" y="1041406"/>
            <a:ext cx="8353428" cy="30692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>
                <a:solidFill>
                  <a:srgbClr val="455F51"/>
                </a:solidFill>
              </a:defRPr>
            </a:lvl1pPr>
          </a:lstStyle>
          <a:p>
            <a:pPr lvl="0"/>
            <a:r>
              <a:rPr lang="en-US"/>
              <a:t>Click to edit subtitle style – 1 line only</a:t>
            </a:r>
          </a:p>
        </p:txBody>
      </p:sp>
    </p:spTree>
    <p:extLst>
      <p:ext uri="{BB962C8B-B14F-4D97-AF65-F5344CB8AC3E}">
        <p14:creationId xmlns:p14="http://schemas.microsoft.com/office/powerpoint/2010/main" val="3041846137"/>
      </p:ext>
    </p:extLst>
  </p:cSld>
  <p:clrMapOvr>
    <a:masterClrMapping/>
  </p:clrMapOvr>
  <p:transition>
    <p:fade/>
  </p:transition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0F26A5-AE57-2988-93DC-D1748CCC75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79D472E-4082-1130-2A2A-8D5AF73B72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FE407C1-4F17-A792-8AB3-9C36A2476A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D053E-9A3A-4086-AAEB-60B5861001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5764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2BC0A45-1E73-B348-C4DE-80F6262030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B8F9C66-3B63-56D6-3F77-5F2A46D550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BE8DA0E-2A27-6862-FFD3-FA52CC70B9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AC197-DBC2-43BC-BB7C-052359173F7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6345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A76433-F561-1D1E-B72C-4A0AA9D82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0257A-6554-F769-86DE-4EB2D69481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60DFA-626B-17A3-50AA-E9871246B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7DEDE-5362-1888-2DCC-4E8883922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8B61D-B701-3F41-B406-CB3ECF9F4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BA9C40-E06B-486B-8B44-C4CCEFC190E2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1644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cid:image001.png@01D6770D.18B65110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rnet.gov.uk/schools-and-education/school-admissions/apply-primary-school/starting-reception-september-2026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barnet.gov.uk/directories/schools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.uk/school-performance-tables" TargetMode="External"/><Relationship Id="rId2" Type="http://schemas.openxmlformats.org/officeDocument/2006/relationships/hyperlink" Target="http://www.ofsted.gov.u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eadmissions.org.uk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arnet.gov.uk/anti-frau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cid:image001.png@01D6770D.18B651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">
            <a:extLst>
              <a:ext uri="{FF2B5EF4-FFF2-40B4-BE49-F238E27FC236}">
                <a16:creationId xmlns:a16="http://schemas.microsoft.com/office/drawing/2014/main" id="{0CC4F60D-C3F2-4198-BCDD-DE5BF367B2B3}"/>
              </a:ext>
            </a:extLst>
          </p:cNvPr>
          <p:cNvSpPr/>
          <p:nvPr/>
        </p:nvSpPr>
        <p:spPr>
          <a:xfrm>
            <a:off x="-5" y="0"/>
            <a:ext cx="9144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11051997"/>
              <a:gd name="f4" fmla="val 7919999"/>
              <a:gd name="f5" fmla="val 10673080"/>
              <a:gd name="f6" fmla="val 3127629"/>
              <a:gd name="f7" fmla="val 3584625"/>
              <a:gd name="f8" fmla="val 1904974"/>
              <a:gd name="f9" fmla="val 3781437"/>
              <a:gd name="f10" fmla="val 1306170"/>
              <a:gd name="f11" fmla="val 4481893"/>
              <a:gd name="f12" fmla="val 5121567"/>
              <a:gd name="f13" fmla="*/ f0 1 11051997"/>
              <a:gd name="f14" fmla="*/ f1 1 7919999"/>
              <a:gd name="f15" fmla="+- f4 0 f2"/>
              <a:gd name="f16" fmla="+- f3 0 f2"/>
              <a:gd name="f17" fmla="*/ f16 1 11051997"/>
              <a:gd name="f18" fmla="*/ f15 1 7919999"/>
              <a:gd name="f19" fmla="*/ f2 1 f17"/>
              <a:gd name="f20" fmla="*/ f3 1 f17"/>
              <a:gd name="f21" fmla="*/ f2 1 f18"/>
              <a:gd name="f22" fmla="*/ f4 1 f18"/>
              <a:gd name="f23" fmla="*/ f19 f13 1"/>
              <a:gd name="f24" fmla="*/ f20 f13 1"/>
              <a:gd name="f25" fmla="*/ f22 f14 1"/>
              <a:gd name="f26" fmla="*/ f21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11051997" h="7919999">
                <a:moveTo>
                  <a:pt x="f5" y="f2"/>
                </a:moveTo>
                <a:lnTo>
                  <a:pt x="f6" y="f7"/>
                </a:lnTo>
                <a:lnTo>
                  <a:pt x="f2" y="f8"/>
                </a:lnTo>
                <a:lnTo>
                  <a:pt x="f2" y="f9"/>
                </a:lnTo>
                <a:lnTo>
                  <a:pt x="f10" y="f11"/>
                </a:lnTo>
                <a:lnTo>
                  <a:pt x="f2" y="f12"/>
                </a:lnTo>
                <a:lnTo>
                  <a:pt x="f2" y="f4"/>
                </a:lnTo>
                <a:lnTo>
                  <a:pt x="f3" y="f4"/>
                </a:lnTo>
                <a:lnTo>
                  <a:pt x="f3" y="f2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>
                <a:solidFill>
                  <a:srgbClr val="FFFFFF"/>
                </a:solidFill>
                <a:latin typeface="Calibri"/>
              </a:rPr>
              <a:t>Update for 2018</a:t>
            </a:r>
            <a:endParaRPr lang="en-GB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D218D12-3654-4330-BB68-655A23188807}"/>
              </a:ext>
            </a:extLst>
          </p:cNvPr>
          <p:cNvSpPr txBox="1"/>
          <p:nvPr/>
        </p:nvSpPr>
        <p:spPr>
          <a:xfrm>
            <a:off x="4359091" y="5730874"/>
            <a:ext cx="425808" cy="98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4E7160E-FFB2-4782-9D5F-3358B3EC3B72}" type="slidenum">
              <a:rPr lang="en-GB" sz="700">
                <a:solidFill>
                  <a:srgbClr val="000000"/>
                </a:solidFill>
                <a:latin typeface="Arial"/>
              </a:rPr>
              <a:pPr algn="ctr" defTabSz="685783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en-GB" sz="7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598C96E-3334-46EC-8488-494BC4E28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59632" y="3649327"/>
            <a:ext cx="6984776" cy="1262859"/>
          </a:xfrm>
        </p:spPr>
        <p:txBody>
          <a:bodyPr>
            <a:noAutofit/>
          </a:bodyPr>
          <a:lstStyle/>
          <a:p>
            <a:pPr lvl="0"/>
            <a:r>
              <a:rPr lang="en-US" sz="4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school in 2026</a:t>
            </a:r>
          </a:p>
        </p:txBody>
      </p:sp>
      <p:pic>
        <p:nvPicPr>
          <p:cNvPr id="8" name="Picture 7" descr="BELSLogo">
            <a:extLst>
              <a:ext uri="{FF2B5EF4-FFF2-40B4-BE49-F238E27FC236}">
                <a16:creationId xmlns:a16="http://schemas.microsoft.com/office/drawing/2014/main" id="{4A566CF8-6155-4F00-A3C4-DD811D89833E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2" y="0"/>
            <a:ext cx="1852501" cy="12628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28FFD78-3BE1-4DB1-95DC-0F7537A536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1082" y="5170102"/>
            <a:ext cx="8283866" cy="52715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GB" sz="217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949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C061038-5551-DBE7-9626-358BFBE9E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33129"/>
            <a:ext cx="7886700" cy="907640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  <p:grpSp>
        <p:nvGrpSpPr>
          <p:cNvPr id="5123" name="Group 6">
            <a:extLst>
              <a:ext uri="{FF2B5EF4-FFF2-40B4-BE49-F238E27FC236}">
                <a16:creationId xmlns:a16="http://schemas.microsoft.com/office/drawing/2014/main" id="{A4EBCBEE-542B-6C38-AFFC-14F9C139C525}"/>
              </a:ext>
            </a:extLst>
          </p:cNvPr>
          <p:cNvGrpSpPr>
            <a:grpSpLocks/>
          </p:cNvGrpSpPr>
          <p:nvPr/>
        </p:nvGrpSpPr>
        <p:grpSpPr bwMode="auto">
          <a:xfrm>
            <a:off x="992188" y="1989138"/>
            <a:ext cx="7251700" cy="4679950"/>
            <a:chOff x="323850" y="815975"/>
            <a:chExt cx="8351838" cy="5335588"/>
          </a:xfrm>
        </p:grpSpPr>
        <p:pic>
          <p:nvPicPr>
            <p:cNvPr id="5124" name="Picture 5" descr="college%20cartoon">
              <a:extLst>
                <a:ext uri="{FF2B5EF4-FFF2-40B4-BE49-F238E27FC236}">
                  <a16:creationId xmlns:a16="http://schemas.microsoft.com/office/drawing/2014/main" id="{9F0C0B0E-D4E7-B4D5-FDB2-4479AB72CC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850" y="815975"/>
              <a:ext cx="8351838" cy="533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5" name="Text Box 6">
              <a:extLst>
                <a:ext uri="{FF2B5EF4-FFF2-40B4-BE49-F238E27FC236}">
                  <a16:creationId xmlns:a16="http://schemas.microsoft.com/office/drawing/2014/main" id="{2FE01B5E-3193-D5C2-9B72-C54D3C065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47813" y="1341438"/>
              <a:ext cx="1079500" cy="10842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¡"/>
                <a:defRPr sz="2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5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65000"/>
                <a:buFont typeface="Wingdings" panose="05000000000000000000" pitchFamily="2" charset="2"/>
                <a:buChar char="¡"/>
                <a:defRPr sz="22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60000"/>
                <a:buFont typeface="Wingdings" panose="05000000000000000000" pitchFamily="2" charset="2"/>
                <a:buChar char="¡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" panose="05000000000000000000" pitchFamily="2" charset="2"/>
                <a:buChar char="¡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" panose="05000000000000000000" pitchFamily="2" charset="2"/>
                <a:buChar char="¡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" panose="05000000000000000000" pitchFamily="2" charset="2"/>
                <a:buChar char="¡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60000"/>
                <a:buFont typeface="Wingdings" panose="05000000000000000000" pitchFamily="2" charset="2"/>
                <a:buChar char="¡"/>
                <a:defRPr sz="1900">
                  <a:solidFill>
                    <a:schemeClr val="tx1"/>
                  </a:solidFill>
                  <a:latin typeface="Verdan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Have you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started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looking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at schools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100" b="1">
                  <a:latin typeface="Arial" panose="020B0604020202020204" pitchFamily="34" charset="0"/>
                </a:rPr>
                <a:t>yet?</a:t>
              </a:r>
              <a:endParaRPr lang="en-US" altLang="en-US" sz="1100" b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A8F14087-1545-15A8-81B0-C326D7461A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03633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D629F750-C843-BF91-AF1E-CE4F0325EB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5500" y="1989137"/>
            <a:ext cx="7689850" cy="4503736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100000"/>
              </a:spcBef>
              <a:buClr>
                <a:srgbClr val="7030A0"/>
              </a:buClr>
              <a:buSzTx/>
              <a:buNone/>
            </a:pPr>
            <a:r>
              <a:rPr lang="en-GB" alt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do I know which school is right for my child?</a:t>
            </a:r>
          </a:p>
          <a:p>
            <a:pPr marL="0" indent="0" eaLnBrk="1" hangingPunct="1">
              <a:spcBef>
                <a:spcPct val="100000"/>
              </a:spcBef>
              <a:buClr>
                <a:srgbClr val="7030A0"/>
              </a:buClr>
              <a:buSzTx/>
              <a:buNone/>
            </a:pPr>
            <a:r>
              <a:rPr lang="en-GB" alt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 can help me make that decision?</a:t>
            </a:r>
          </a:p>
        </p:txBody>
      </p:sp>
      <p:pic>
        <p:nvPicPr>
          <p:cNvPr id="3" name="Picture 2" descr="Bags hanging in school corridor">
            <a:extLst>
              <a:ext uri="{FF2B5EF4-FFF2-40B4-BE49-F238E27FC236}">
                <a16:creationId xmlns:a16="http://schemas.microsoft.com/office/drawing/2014/main" id="{F317765B-6E52-3F56-D14B-A801BACC20A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047" y="4653410"/>
            <a:ext cx="1979712" cy="1319808"/>
          </a:xfrm>
          <a:prstGeom prst="rect">
            <a:avLst/>
          </a:prstGeom>
          <a:effectLst>
            <a:glow rad="139700">
              <a:schemeClr val="accent2">
                <a:lumMod val="20000"/>
                <a:lumOff val="80000"/>
                <a:alpha val="40000"/>
              </a:schemeClr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Rectangle 3">
            <a:extLst>
              <a:ext uri="{FF2B5EF4-FFF2-40B4-BE49-F238E27FC236}">
                <a16:creationId xmlns:a16="http://schemas.microsoft.com/office/drawing/2014/main" id="{A002E1FC-56A4-02AB-A598-65CEDD1882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349500"/>
            <a:ext cx="7905750" cy="4031828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Talk to your child</a:t>
            </a:r>
          </a:p>
          <a:p>
            <a:pPr lvl="1" eaLnBrk="1" hangingPunct="1">
              <a:lnSpc>
                <a:spcPct val="20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find out what is best for them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consider how they will travel to school</a:t>
            </a:r>
          </a:p>
          <a:p>
            <a:pPr lvl="1" eaLnBrk="1" hangingPunct="1">
              <a:spcBef>
                <a:spcPct val="50000"/>
              </a:spcBef>
            </a:pPr>
            <a:endParaRPr lang="en-GB" altLang="en-US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4F25B57-7018-9D4E-6733-0DFA3A5D9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476672"/>
            <a:ext cx="7313613" cy="895350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  <p:pic>
        <p:nvPicPr>
          <p:cNvPr id="3" name="Picture 2" descr="Man and girl sitting in room">
            <a:extLst>
              <a:ext uri="{FF2B5EF4-FFF2-40B4-BE49-F238E27FC236}">
                <a16:creationId xmlns:a16="http://schemas.microsoft.com/office/drawing/2014/main" id="{13B5D7CF-F949-0313-4A4D-D85A80DA310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4965">
            <a:off x="6478591" y="1935689"/>
            <a:ext cx="1947452" cy="1298301"/>
          </a:xfrm>
          <a:prstGeom prst="rect">
            <a:avLst/>
          </a:prstGeom>
          <a:effectLst>
            <a:glow rad="127000">
              <a:schemeClr val="accent6">
                <a:lumMod val="20000"/>
                <a:lumOff val="80000"/>
              </a:schemeClr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8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CC8E2450-6DF8-66F6-A3C3-550428B55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03350" y="476250"/>
            <a:ext cx="7313613" cy="895350"/>
          </a:xfrm>
        </p:spPr>
        <p:txBody>
          <a:bodyPr/>
          <a:lstStyle/>
          <a:p>
            <a:pPr algn="r" eaLnBrk="1" hangingPunct="1"/>
            <a:r>
              <a:rPr lang="en-GB" altLang="en-US" sz="3200" b="1" dirty="0">
                <a:solidFill>
                  <a:srgbClr val="53A9A7"/>
                </a:solidFill>
                <a:latin typeface="Verdana" panose="020B0604030504040204" pitchFamily="34" charset="0"/>
              </a:rPr>
              <a:t>Choosing a school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682ED945-F78E-7EB7-D42B-FCDB15D366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  <a:defRPr/>
            </a:pPr>
            <a:r>
              <a:rPr lang="en-GB" altLang="en-US" sz="4400" b="1" dirty="0">
                <a:solidFill>
                  <a:schemeClr val="accent1">
                    <a:lumMod val="75000"/>
                  </a:schemeClr>
                </a:solidFill>
              </a:rPr>
              <a:t>Visit the schools</a:t>
            </a:r>
          </a:p>
          <a:p>
            <a:pPr marL="533400" lvl="1" indent="-533400" eaLnBrk="1" hangingPunct="1">
              <a:spcBef>
                <a:spcPts val="3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talk to the headteacher &amp; staff</a:t>
            </a:r>
          </a:p>
          <a:p>
            <a:pPr marL="533400" lvl="1" indent="-533400" eaLnBrk="1" hangingPunct="1">
              <a:spcBef>
                <a:spcPts val="18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ask for a tour of the school</a:t>
            </a:r>
            <a:endParaRPr lang="en-GB" alt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533400" lvl="1" indent="-533400" eaLnBrk="1" hangingPunct="1">
              <a:spcBef>
                <a:spcPts val="18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… however, you will need to check the visiting arrangements with individual schools as access may be restricted post-Covid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66D601D-8463-43DB-5ED7-FF35024A7E2B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433129"/>
            <a:ext cx="7886700" cy="90764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783"/>
            <a:r>
              <a:rPr lang="en-GB" altLang="en-US" sz="4400" b="1" ker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  <a:endParaRPr lang="en-GB" altLang="en-US" sz="44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Young person with backpack">
            <a:extLst>
              <a:ext uri="{FF2B5EF4-FFF2-40B4-BE49-F238E27FC236}">
                <a16:creationId xmlns:a16="http://schemas.microsoft.com/office/drawing/2014/main" id="{0B34B469-65A2-2010-3291-EBCA75FD4F6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21" y="1628800"/>
            <a:ext cx="1874929" cy="1251449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9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5" name="Rectangle 3">
            <a:extLst>
              <a:ext uri="{FF2B5EF4-FFF2-40B4-BE49-F238E27FC236}">
                <a16:creationId xmlns:a16="http://schemas.microsoft.com/office/drawing/2014/main" id="{FC3ADB1C-E9FD-63DA-C215-7FEC1A8942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14400" y="2060575"/>
            <a:ext cx="7761288" cy="388620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4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 the school prospectus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it will have detailed information about:</a:t>
            </a:r>
          </a:p>
          <a:p>
            <a:pPr lvl="2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the school is run</a:t>
            </a:r>
          </a:p>
          <a:p>
            <a:pPr lvl="2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SzPct val="75000"/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admissions criteria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available from the school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download from the school website</a:t>
            </a:r>
          </a:p>
          <a:p>
            <a:pPr lvl="1" eaLnBrk="1" hangingPunct="1">
              <a:spcBef>
                <a:spcPct val="50000"/>
              </a:spcBef>
            </a:pPr>
            <a:endParaRPr lang="en-GB" altLang="en-US" b="1" dirty="0">
              <a:solidFill>
                <a:schemeClr val="bg2"/>
              </a:solidFill>
            </a:endParaRPr>
          </a:p>
        </p:txBody>
      </p:sp>
      <p:pic>
        <p:nvPicPr>
          <p:cNvPr id="7" name="Picture 6" descr="prospectus">
            <a:extLst>
              <a:ext uri="{FF2B5EF4-FFF2-40B4-BE49-F238E27FC236}">
                <a16:creationId xmlns:a16="http://schemas.microsoft.com/office/drawing/2014/main" id="{F8B6B90B-6139-C19B-F24F-F9A70670F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140968"/>
            <a:ext cx="191260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9CBF257-6C15-BEDA-D15D-D11D7EB6D6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903635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>
            <a:extLst>
              <a:ext uri="{FF2B5EF4-FFF2-40B4-BE49-F238E27FC236}">
                <a16:creationId xmlns:a16="http://schemas.microsoft.com/office/drawing/2014/main" id="{436740B5-74DC-B643-3DD6-D8498E8E97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71550" y="1916113"/>
            <a:ext cx="7921625" cy="1079500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600" b="1" dirty="0">
                <a:solidFill>
                  <a:schemeClr val="accent1">
                    <a:lumMod val="75000"/>
                  </a:schemeClr>
                </a:solidFill>
              </a:rPr>
              <a:t>Read the primary education brochure published by your home local authority</a:t>
            </a:r>
          </a:p>
        </p:txBody>
      </p:sp>
      <p:sp>
        <p:nvSpPr>
          <p:cNvPr id="117767" name="Rectangle 7">
            <a:extLst>
              <a:ext uri="{FF2B5EF4-FFF2-40B4-BE49-F238E27FC236}">
                <a16:creationId xmlns:a16="http://schemas.microsoft.com/office/drawing/2014/main" id="{56CE35CF-B6D1-8168-43CB-739FCD51A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3302050"/>
            <a:ext cx="8209606" cy="345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533400" indent="-354013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238250" indent="-22860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179387" lvl="1" indent="0" eaLnBrk="1" hangingPunct="1">
              <a:lnSpc>
                <a:spcPct val="90000"/>
              </a:lnSpc>
              <a:spcBef>
                <a:spcPct val="100000"/>
              </a:spcBef>
              <a:buClr>
                <a:srgbClr val="7030A0"/>
              </a:buClr>
              <a:buNone/>
            </a:pPr>
            <a:r>
              <a:rPr lang="en-GB" altLang="en-US" sz="2400" b="1" dirty="0">
                <a:solidFill>
                  <a:srgbClr val="7030A0"/>
                </a:solidFill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</a:rPr>
              <a:t>download Barnet’s booklet at    </a:t>
            </a: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hlinkClick r:id="rId2"/>
              </a:rPr>
              <a:t>www.barnet.gov.uk/schools-and-education/school-admissions/apply-primary-school/starting-reception-september-2026</a:t>
            </a:r>
            <a:endParaRPr lang="en-GB" altLang="en-US" sz="1900" b="1" dirty="0">
              <a:solidFill>
                <a:schemeClr val="accent1">
                  <a:lumMod val="75000"/>
                </a:schemeClr>
              </a:solidFill>
            </a:endParaRPr>
          </a:p>
          <a:p>
            <a:pPr lvl="2" eaLnBrk="1" hangingPunct="1">
              <a:lnSpc>
                <a:spcPct val="90000"/>
              </a:lnSpc>
              <a:spcBef>
                <a:spcPct val="50000"/>
              </a:spcBef>
              <a:buClr>
                <a:srgbClr val="7030A0"/>
              </a:buClr>
              <a:buFont typeface="Wingdings" panose="05000000000000000000" pitchFamily="2" charset="2"/>
              <a:buChar char="§"/>
            </a:pPr>
            <a:endParaRPr lang="en-GB" altLang="en-US" sz="1900" b="1" dirty="0">
              <a:solidFill>
                <a:srgbClr val="53A9A7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GB" altLang="en-US" sz="3200" b="1" dirty="0">
              <a:solidFill>
                <a:srgbClr val="53A9A7"/>
              </a:solidFill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450CB3A-18E3-9701-3E80-DA968791F5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3568" y="519806"/>
            <a:ext cx="7313613" cy="798512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77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>
            <a:extLst>
              <a:ext uri="{FF2B5EF4-FFF2-40B4-BE49-F238E27FC236}">
                <a16:creationId xmlns:a16="http://schemas.microsoft.com/office/drawing/2014/main" id="{C46A66E5-3AB3-150D-CF92-868D20C1B4E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870740" y="1662567"/>
            <a:ext cx="5365555" cy="1296988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ct val="9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  <a:defRPr/>
            </a:pPr>
            <a:r>
              <a:rPr lang="en-GB" altLang="en-US" sz="7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also find details of Barnet primary schools in the Schools Directory at </a:t>
            </a:r>
          </a:p>
          <a:p>
            <a:pPr marL="0" indent="0" eaLnBrk="1" hangingPunct="1">
              <a:lnSpc>
                <a:spcPct val="9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  <a:defRPr/>
            </a:pPr>
            <a:r>
              <a:rPr lang="en-GB" altLang="en-US" sz="9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www.barnet.gov.uk/directories/schools</a:t>
            </a:r>
            <a:endParaRPr lang="en-GB" altLang="en-US" sz="96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Char char="§"/>
              <a:defRPr/>
            </a:pPr>
            <a:endParaRPr lang="en-GB" altLang="en-US" sz="1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None/>
              <a:defRPr/>
            </a:pPr>
            <a:r>
              <a:rPr lang="en-GB" altLang="en-US" sz="1800" b="1" dirty="0">
                <a:solidFill>
                  <a:srgbClr val="53A9A7"/>
                </a:solidFill>
              </a:rPr>
              <a:t>  </a:t>
            </a:r>
            <a:endParaRPr lang="en-GB" altLang="en-US" sz="1800" b="1" dirty="0">
              <a:solidFill>
                <a:schemeClr val="bg2"/>
              </a:solidFill>
            </a:endParaRPr>
          </a:p>
        </p:txBody>
      </p:sp>
      <p:pic>
        <p:nvPicPr>
          <p:cNvPr id="11268" name="Picture 1">
            <a:extLst>
              <a:ext uri="{FF2B5EF4-FFF2-40B4-BE49-F238E27FC236}">
                <a16:creationId xmlns:a16="http://schemas.microsoft.com/office/drawing/2014/main" id="{6E8B51C6-A4F6-B553-A31B-B85FE6594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68" y="3140968"/>
            <a:ext cx="8678334" cy="2997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00E5573-D1B0-E39A-2099-BF2546D5C1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5338" y="538163"/>
            <a:ext cx="7313613" cy="798512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Rectangle 3">
            <a:extLst>
              <a:ext uri="{FF2B5EF4-FFF2-40B4-BE49-F238E27FC236}">
                <a16:creationId xmlns:a16="http://schemas.microsoft.com/office/drawing/2014/main" id="{CDD4B819-C018-2C99-E65F-C33C5ED47E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4525" y="1701800"/>
            <a:ext cx="8064500" cy="469741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None/>
              <a:tabLst>
                <a:tab pos="1076325" algn="l"/>
              </a:tabLst>
            </a:pPr>
            <a:r>
              <a:rPr lang="en-GB" altLang="en-US" sz="36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Talk to the Customer Contact Centre</a:t>
            </a:r>
          </a:p>
          <a:p>
            <a:pPr lvl="1" eaLnBrk="1" hangingPunct="1">
              <a:lnSpc>
                <a:spcPct val="80000"/>
              </a:lnSpc>
              <a:spcBef>
                <a:spcPts val="54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076325" algn="l"/>
              </a:tabLst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team can offer you advice and answer your questions</a:t>
            </a: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1076325" algn="l"/>
              </a:tabLst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how do I contact them?  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SzPct val="75000"/>
              <a:buFont typeface="Wingdings" panose="05000000000000000000" pitchFamily="2" charset="2"/>
              <a:buChar char="q"/>
              <a:tabLst>
                <a:tab pos="1076325" algn="l"/>
              </a:tabLst>
            </a:pPr>
            <a:r>
              <a:rPr lang="en-GB" altLang="en-US" sz="2400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tel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020 8359 7651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SzPct val="75000"/>
              <a:buFont typeface="Wingdings" panose="05000000000000000000" pitchFamily="2" charset="2"/>
              <a:buChar char="q"/>
              <a:tabLst>
                <a:tab pos="1076325" algn="l"/>
              </a:tabLst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live outside Barnet, you will find the contact details for your admissions team in Barnet’s primary education booklet</a:t>
            </a:r>
          </a:p>
        </p:txBody>
      </p:sp>
      <p:pic>
        <p:nvPicPr>
          <p:cNvPr id="6" name="Picture 5" descr="C:\Users\Liz.Ferrie.LBBARNET\AppData\Local\Microsoft\Windows\Temporary Internet Files\Content.IE5\YIRIRW7Q\customer-service[1].jpg">
            <a:extLst>
              <a:ext uri="{FF2B5EF4-FFF2-40B4-BE49-F238E27FC236}">
                <a16:creationId xmlns:a16="http://schemas.microsoft.com/office/drawing/2014/main" id="{B259FD3D-5E71-E467-7B39-E62D06E99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604" y="3140968"/>
            <a:ext cx="1295871" cy="119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63E8BD75-B1BF-EDB2-D395-49218C5B7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338" y="692696"/>
            <a:ext cx="7313613" cy="64397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D8E3023F-D72F-CD24-7A50-1B83E67FB70E}"/>
              </a:ext>
            </a:extLst>
          </p:cNvPr>
          <p:cNvSpPr txBox="1">
            <a:spLocks noChangeArrowheads="1"/>
          </p:cNvSpPr>
          <p:nvPr/>
        </p:nvSpPr>
        <p:spPr>
          <a:xfrm>
            <a:off x="765338" y="538163"/>
            <a:ext cx="7313613" cy="798512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  <a:endParaRPr lang="en-GB" altLang="en-US" sz="44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>
            <a:extLst>
              <a:ext uri="{FF2B5EF4-FFF2-40B4-BE49-F238E27FC236}">
                <a16:creationId xmlns:a16="http://schemas.microsoft.com/office/drawing/2014/main" id="{80535AE3-168B-289B-85E7-D9746F1140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68099" y="1818751"/>
            <a:ext cx="8378825" cy="4614863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4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 at Performance Tables and Ofsted reports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latest Ofsted reports are available from the Ofsted website </a:t>
            </a: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www.ofsted.gov.uk</a:t>
            </a: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achievement and attainment tables are available at </a:t>
            </a: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www.gov.uk/school-performance-tables</a:t>
            </a:r>
            <a:endParaRPr lang="en-GB" altLang="en-US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id="{02EBDACD-A3A8-B071-0E75-545A5326B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5062538"/>
            <a:ext cx="1189037" cy="85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F8450D9E-410B-BA71-AA83-35CFBB34E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5137150"/>
            <a:ext cx="183832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FAD2CD54-02CE-E70F-43CD-9D1C6BE4B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2680" y="404812"/>
            <a:ext cx="7313613" cy="915987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>
            <a:extLst>
              <a:ext uri="{FF2B5EF4-FFF2-40B4-BE49-F238E27FC236}">
                <a16:creationId xmlns:a16="http://schemas.microsoft.com/office/drawing/2014/main" id="{E38C6FFD-716A-E0FF-0E17-A81FAF5936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0525" y="1748441"/>
            <a:ext cx="8362950" cy="388620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Look carefully at the admission criteria for each school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siblings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children of staff</a:t>
            </a:r>
          </a:p>
          <a:p>
            <a:pPr lvl="1" eaLnBrk="1" hangingPunct="1"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distance</a:t>
            </a:r>
          </a:p>
        </p:txBody>
      </p:sp>
      <p:pic>
        <p:nvPicPr>
          <p:cNvPr id="14340" name="Picture 6" descr="royalty-free-check-list-clipart-illustration-437161-285x300">
            <a:extLst>
              <a:ext uri="{FF2B5EF4-FFF2-40B4-BE49-F238E27FC236}">
                <a16:creationId xmlns:a16="http://schemas.microsoft.com/office/drawing/2014/main" id="{1E383E39-1665-37D6-AE0D-40F8AC959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99"/>
          <a:stretch>
            <a:fillRect/>
          </a:stretch>
        </p:blipFill>
        <p:spPr bwMode="auto">
          <a:xfrm>
            <a:off x="5435600" y="2924175"/>
            <a:ext cx="271462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783E157B-6407-D713-6B52-82B81B8D12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5194" y="211591"/>
            <a:ext cx="7313612" cy="915988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43A3063-01DB-5AED-91CC-DBA28E0FB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5899" y="260649"/>
            <a:ext cx="8343560" cy="504055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Barnet Community Schools Allocations April 2025</a:t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/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endParaRPr lang="en-GB" altLang="en-US" sz="28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85BD692-66B2-76F5-0B42-C40410F50AAF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25678332"/>
              </p:ext>
            </p:extLst>
          </p:nvPr>
        </p:nvGraphicFramePr>
        <p:xfrm>
          <a:off x="475899" y="908719"/>
          <a:ext cx="8343560" cy="56886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1277">
                  <a:extLst>
                    <a:ext uri="{9D8B030D-6E8A-4147-A177-3AD203B41FA5}">
                      <a16:colId xmlns:a16="http://schemas.microsoft.com/office/drawing/2014/main" val="1449998366"/>
                    </a:ext>
                  </a:extLst>
                </a:gridCol>
                <a:gridCol w="964913">
                  <a:extLst>
                    <a:ext uri="{9D8B030D-6E8A-4147-A177-3AD203B41FA5}">
                      <a16:colId xmlns:a16="http://schemas.microsoft.com/office/drawing/2014/main" val="2441246503"/>
                    </a:ext>
                  </a:extLst>
                </a:gridCol>
                <a:gridCol w="1236114">
                  <a:extLst>
                    <a:ext uri="{9D8B030D-6E8A-4147-A177-3AD203B41FA5}">
                      <a16:colId xmlns:a16="http://schemas.microsoft.com/office/drawing/2014/main" val="1767192195"/>
                    </a:ext>
                  </a:extLst>
                </a:gridCol>
                <a:gridCol w="872307">
                  <a:extLst>
                    <a:ext uri="{9D8B030D-6E8A-4147-A177-3AD203B41FA5}">
                      <a16:colId xmlns:a16="http://schemas.microsoft.com/office/drawing/2014/main" val="2663344631"/>
                    </a:ext>
                  </a:extLst>
                </a:gridCol>
                <a:gridCol w="1380808">
                  <a:extLst>
                    <a:ext uri="{9D8B030D-6E8A-4147-A177-3AD203B41FA5}">
                      <a16:colId xmlns:a16="http://schemas.microsoft.com/office/drawing/2014/main" val="1699123533"/>
                    </a:ext>
                  </a:extLst>
                </a:gridCol>
                <a:gridCol w="1508141">
                  <a:extLst>
                    <a:ext uri="{9D8B030D-6E8A-4147-A177-3AD203B41FA5}">
                      <a16:colId xmlns:a16="http://schemas.microsoft.com/office/drawing/2014/main" val="1930939427"/>
                    </a:ext>
                  </a:extLst>
                </a:gridCol>
              </a:tblGrid>
              <a:tr h="3212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Name of School                                            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Places Available  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On-time applications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Siblings           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Children living in defined area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Children living outside defined area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901173616"/>
                  </a:ext>
                </a:extLst>
              </a:tr>
              <a:tr h="157863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 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Furthest straight-line distance offers (miles)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38027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Barnfield Primary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0.951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58508289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Brookland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234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348236164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Brunswick Park Primary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141770582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Chalgrove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131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1.184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518773097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Church Hill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101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183859999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Colindale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90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264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0.404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490476556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Coppetts Wood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041501663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Courtland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134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0.747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387440166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Cromer Road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174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0.518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614327905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Danegrove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149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49627699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Deansbrook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11081489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Edgware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144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016886857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Fairway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78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11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1.008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488637905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Foulds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174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0.465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559010940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Frith Manor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212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22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0.91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04718556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Garden Suburb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139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29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355292852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Goldbeaters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259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0.633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36970266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Holly Park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17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47317463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Livingstone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0.287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846289732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Manorside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172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14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0.305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538283765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Martin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195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45998406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Monkfrith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222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0.609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68030041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Moss Hall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287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0.432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925239166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Northside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0.271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877235034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Queenswell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109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55537841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Sunnyfields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184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0.365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None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523262468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The Orion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380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0.356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457501802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Tudor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565184683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Underhill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84969530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Wessex Gardens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470873613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Whitings Hill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177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0.506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None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3985205009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Woodcroft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165268112"/>
                  </a:ext>
                </a:extLst>
              </a:tr>
              <a:tr h="1578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Woodridge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153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0.426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None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159" marR="62159" marT="0" marB="0" anchor="ctr"/>
                </a:tc>
                <a:extLst>
                  <a:ext uri="{0D108BD9-81ED-4DB2-BD59-A6C34878D82A}">
                    <a16:rowId xmlns:a16="http://schemas.microsoft.com/office/drawing/2014/main" val="21274199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43A3063-01DB-5AED-91CC-DBA28E0FB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260649"/>
            <a:ext cx="8712968" cy="504056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defTabSz="685783"/>
            <a:r>
              <a:rPr lang="en-GB" altLang="en-US" sz="20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Allocations at Voluntary Aided , Foundation, Free Schools &amp; Academies</a:t>
            </a:r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/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/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endParaRPr lang="en-GB" altLang="en-US" sz="28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61C2E-819F-A8F6-EC80-190FAE4C6C5E}"/>
              </a:ext>
            </a:extLst>
          </p:cNvPr>
          <p:cNvSpPr txBox="1"/>
          <p:nvPr/>
        </p:nvSpPr>
        <p:spPr>
          <a:xfrm>
            <a:off x="7308304" y="75011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N/A=Demand met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4C7F83F-1A23-B787-DC93-928729B0C8C4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090755345"/>
              </p:ext>
            </p:extLst>
          </p:nvPr>
        </p:nvGraphicFramePr>
        <p:xfrm>
          <a:off x="323528" y="1044422"/>
          <a:ext cx="8568953" cy="53524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0888">
                  <a:extLst>
                    <a:ext uri="{9D8B030D-6E8A-4147-A177-3AD203B41FA5}">
                      <a16:colId xmlns:a16="http://schemas.microsoft.com/office/drawing/2014/main" val="3111535730"/>
                    </a:ext>
                  </a:extLst>
                </a:gridCol>
                <a:gridCol w="904146">
                  <a:extLst>
                    <a:ext uri="{9D8B030D-6E8A-4147-A177-3AD203B41FA5}">
                      <a16:colId xmlns:a16="http://schemas.microsoft.com/office/drawing/2014/main" val="2437987739"/>
                    </a:ext>
                  </a:extLst>
                </a:gridCol>
                <a:gridCol w="980768">
                  <a:extLst>
                    <a:ext uri="{9D8B030D-6E8A-4147-A177-3AD203B41FA5}">
                      <a16:colId xmlns:a16="http://schemas.microsoft.com/office/drawing/2014/main" val="2992060713"/>
                    </a:ext>
                  </a:extLst>
                </a:gridCol>
                <a:gridCol w="4753151">
                  <a:extLst>
                    <a:ext uri="{9D8B030D-6E8A-4147-A177-3AD203B41FA5}">
                      <a16:colId xmlns:a16="http://schemas.microsoft.com/office/drawing/2014/main" val="2483555746"/>
                    </a:ext>
                  </a:extLst>
                </a:gridCol>
              </a:tblGrid>
              <a:tr h="569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Name of School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Places Available  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Number of </a:t>
                      </a:r>
                      <a:endParaRPr lang="en-GB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on-time applicants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Criterion under which final place offered (furthest straight-line distance in miles shown where applicable)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994573337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Akiva Jewish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Meets top faith priority (0.648)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04259907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All Saints' CE School (N20)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30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Home Outside the Parish of All Saints' (1.290)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870570778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All Saints' CE School (NW2)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57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998579165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Annunciation Catholic Infant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60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76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362588192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Alma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4107228241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Ashmole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320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Straight-line distance (0.535)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118278921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Beis Yaakov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Other Orthodox Jewish girls (lottery)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226782081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Beit Shvidler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Orthodox Jewish attending another synagogue (0.287)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719282504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Blessed Dominic Catholic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Other Faiths (0.045)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371977940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Broadfields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613564116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Childs Hill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56030829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Christ Church CE School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101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Community place (1.089)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627833512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Claremont Primary School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73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79037518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Dollis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998250672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Etz Chaim Jewish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44527369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Hasmonean Primary School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9773563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Hollickwood School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665837961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Independent Jewish Day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Certificate of religious practice (Lottery)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453223419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London Academy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Geographical Distance (1.119)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238808222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Mathilda Marks Kennedy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05603102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Menorah Foundation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Others who do not meet the religious criteria (lottery)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350710454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Menorah Primary, Boys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Other Orthodox Jewish Children (Lottery)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513075296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Menorah Primary, Girls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Other Orthodox Jewish Children (Lottery)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3892666485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Millbrook Park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074514031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Monken Hadley CE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150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Children Within 4 Miles &amp; Worship At St Mary's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852934973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Osidge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142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899360438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Our Lady of Lourdes RC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73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2924458488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Pardes House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Other Orthodox Jewish Children Within 2.5m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1267477258"/>
                  </a:ext>
                </a:extLst>
              </a:tr>
              <a:tr h="164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Parkfield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103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444" marR="60444" marT="0" marB="0" anchor="ctr"/>
                </a:tc>
                <a:extLst>
                  <a:ext uri="{0D108BD9-81ED-4DB2-BD59-A6C34878D82A}">
                    <a16:rowId xmlns:a16="http://schemas.microsoft.com/office/drawing/2014/main" val="4170968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48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43A3063-01DB-5AED-91CC-DBA28E0FB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520" y="260649"/>
            <a:ext cx="8712968" cy="504056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defTabSz="685783"/>
            <a:r>
              <a:rPr lang="en-GB" altLang="en-US" sz="20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Allocations at Voluntary Aided , Foundation, Free Schools &amp; Academies (</a:t>
            </a:r>
            <a:r>
              <a:rPr lang="en-GB" altLang="en-US" sz="2000" b="1" kern="0" dirty="0" err="1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cont</a:t>
            </a:r>
            <a:r>
              <a:rPr lang="en-GB" altLang="en-US" sz="20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…)</a:t>
            </a:r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/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/>
            </a:r>
            <a:br>
              <a:rPr lang="en-GB" altLang="en-US" sz="28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</a:br>
            <a:endParaRPr lang="en-GB" altLang="en-US" sz="28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4CC12308-CFB9-ADDB-E137-0CBB4E09B03C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206354337"/>
              </p:ext>
            </p:extLst>
          </p:nvPr>
        </p:nvGraphicFramePr>
        <p:xfrm>
          <a:off x="251520" y="1052737"/>
          <a:ext cx="8568953" cy="53285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332970104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16229663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017238163"/>
                    </a:ext>
                  </a:extLst>
                </a:gridCol>
                <a:gridCol w="4608513">
                  <a:extLst>
                    <a:ext uri="{9D8B030D-6E8A-4147-A177-3AD203B41FA5}">
                      <a16:colId xmlns:a16="http://schemas.microsoft.com/office/drawing/2014/main" val="2184655425"/>
                    </a:ext>
                  </a:extLst>
                </a:gridCol>
              </a:tblGrid>
              <a:tr h="8662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Name of School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Places Available  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Number of </a:t>
                      </a:r>
                      <a:endParaRPr lang="en-GB" sz="10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on-time applicants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Criterion under which final place offered (furthest straight-line distance in miles shown where applicable)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044008337"/>
                  </a:ext>
                </a:extLst>
              </a:tr>
              <a:tr h="1666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Rimon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GG Synagogue attendance level 1 (1.372)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379306273"/>
                  </a:ext>
                </a:extLst>
              </a:tr>
              <a:tr h="1666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Straight-line distance (0.386)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118172530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Rosh Pinah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60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157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877981685"/>
                  </a:ext>
                </a:extLst>
              </a:tr>
              <a:tr h="2964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Sacks Morasha Jewish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86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Priority Children Attending Orthodox Synagogue In Catchment (Lottery)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723299961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Sacred Heart RC School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155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Any other children (1.985)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244484271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Saracens Bell Lane 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241015372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Shalom Noam Primary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Other Orthodox Jewish (Lottery)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609606116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Agnes' RC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128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Any Other Children (0.688)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333758753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Andrew's CE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114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668079735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Catherine's Catholic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166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Any other applicant - Sibling (0.165) 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380557775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John's CE (N11)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102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Any other children (0.746)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471198531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John's CE (N20)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139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Within 2km /1.243miles (0.115)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196627281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Joseph's Catholic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116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042310566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Mary's and St John's CE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141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037856685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Mary's CE (EN4)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Resident of the 4 Eligible Parishes (0.589)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885467913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Mary's CE (N3)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787810947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Paul's CE (N11)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51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378912503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Paul's CE (NW7)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Any other applicants (1.244)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1994982947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Theresa's RC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371804489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St Vincent's RC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45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80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Demand met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444187269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Summerside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824567807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The Hyde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190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Outside catchment area (0.583)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019381925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Trent CE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30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93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Any other applicant Geographically (0.287) 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029599998"/>
                  </a:ext>
                </a:extLst>
              </a:tr>
              <a:tr h="1666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Watling Park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129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Demand met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2885740899"/>
                  </a:ext>
                </a:extLst>
              </a:tr>
              <a:tr h="1666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Wren Academy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60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>
                          <a:effectLst/>
                        </a:rPr>
                        <a:t>270</a:t>
                      </a:r>
                      <a:endParaRPr lang="en-GB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Faith Band: Other Christian denomination (0.902)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3939176190"/>
                  </a:ext>
                </a:extLst>
              </a:tr>
              <a:tr h="1666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000" kern="0" dirty="0">
                          <a:effectLst/>
                        </a:rPr>
                        <a:t>Community Band: Straight-line distance (0.247)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222" marR="61222" marT="0" marB="0" anchor="ctr"/>
                </a:tc>
                <a:extLst>
                  <a:ext uri="{0D108BD9-81ED-4DB2-BD59-A6C34878D82A}">
                    <a16:rowId xmlns:a16="http://schemas.microsoft.com/office/drawing/2014/main" val="4258666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80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3">
            <a:extLst>
              <a:ext uri="{FF2B5EF4-FFF2-40B4-BE49-F238E27FC236}">
                <a16:creationId xmlns:a16="http://schemas.microsoft.com/office/drawing/2014/main" id="{248D7F98-4A5F-1396-7D96-63C109B047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23950" y="1988840"/>
            <a:ext cx="7559675" cy="38862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 the admission limit</a:t>
            </a:r>
          </a:p>
          <a:p>
            <a:pPr lvl="1" eaLnBrk="1" hangingPunct="1">
              <a:lnSpc>
                <a:spcPct val="80000"/>
              </a:lnSpc>
              <a:spcBef>
                <a:spcPct val="10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school has a set number of places available 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this means some schools only have one form of entry (30 places)</a:t>
            </a: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larger schools have 3 or 4 forms of entry</a:t>
            </a:r>
          </a:p>
          <a:p>
            <a:pPr lvl="2" eaLnBrk="1" hangingPunct="1">
              <a:lnSpc>
                <a:spcPct val="80000"/>
              </a:lnSpc>
              <a:spcBef>
                <a:spcPct val="10000"/>
              </a:spcBef>
              <a:buClr>
                <a:srgbClr val="53A9A7"/>
              </a:buClr>
              <a:buFontTx/>
              <a:buChar char="•"/>
            </a:pPr>
            <a:endParaRPr lang="en-GB" altLang="en-US" b="1" dirty="0">
              <a:solidFill>
                <a:srgbClr val="53A9A7"/>
              </a:solidFill>
            </a:endParaRP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rgbClr val="53A9A7"/>
              </a:buClr>
              <a:buFont typeface="Wingdings" panose="05000000000000000000" pitchFamily="2" charset="2"/>
              <a:buChar char="q"/>
            </a:pPr>
            <a:endParaRPr lang="en-GB" altLang="en-US" sz="2000" b="1" dirty="0">
              <a:solidFill>
                <a:srgbClr val="53A9A7"/>
              </a:solidFill>
            </a:endParaRP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rgbClr val="53A9A7"/>
              </a:buClr>
              <a:buFont typeface="Wingdings" panose="05000000000000000000" pitchFamily="2" charset="2"/>
              <a:buChar char="q"/>
            </a:pPr>
            <a:endParaRPr lang="en-GB" altLang="en-US" sz="2000" b="1" dirty="0">
              <a:solidFill>
                <a:srgbClr val="53A9A7"/>
              </a:solidFill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C7294CB-DB18-E72C-5E4E-6923E5E84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3057" y="332656"/>
            <a:ext cx="7313612" cy="915988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Choosing a school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>
            <a:extLst>
              <a:ext uri="{FF2B5EF4-FFF2-40B4-BE49-F238E27FC236}">
                <a16:creationId xmlns:a16="http://schemas.microsoft.com/office/drawing/2014/main" id="{A18BA1A8-3708-2A57-7E44-56AAA7DE67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088" y="1556793"/>
            <a:ext cx="8064500" cy="4824958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soon can I apply?</a:t>
            </a:r>
          </a:p>
          <a:p>
            <a:pPr marL="293687" lvl="1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None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online application system opened on </a:t>
            </a: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September 2025</a:t>
            </a:r>
          </a:p>
          <a:p>
            <a:pPr marL="293687" lvl="1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None/>
            </a:pPr>
            <a:r>
              <a:rPr lang="en-GB" alt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do I apply?</a:t>
            </a:r>
          </a:p>
          <a:p>
            <a:pPr marL="293687" lvl="1" indent="0" eaLnBrk="1" hangingPunct="1">
              <a:lnSpc>
                <a:spcPct val="80000"/>
              </a:lnSpc>
              <a:spcBef>
                <a:spcPct val="50000"/>
              </a:spcBef>
              <a:buClr>
                <a:srgbClr val="53A9A7"/>
              </a:buClr>
              <a:buNone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need to apply online at </a:t>
            </a: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www.eadmissions.org.uk</a:t>
            </a: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93687" lvl="1" indent="0" eaLnBrk="1" hangingPunct="1">
              <a:lnSpc>
                <a:spcPct val="80000"/>
              </a:lnSpc>
              <a:spcBef>
                <a:spcPct val="50000"/>
              </a:spcBef>
              <a:buClr>
                <a:srgbClr val="53A9A7"/>
              </a:buClr>
              <a:buNone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(or check your Local Authority’s website if you live outside London)</a:t>
            </a:r>
          </a:p>
          <a:p>
            <a:pPr marL="0" indent="0" eaLnBrk="1" hangingPunct="1">
              <a:lnSpc>
                <a:spcPct val="5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2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if I don’t have a computer at home?</a:t>
            </a:r>
          </a:p>
          <a:p>
            <a:pPr marL="293687" lvl="1" indent="0" eaLnBrk="1" hangingPunct="1">
              <a:lnSpc>
                <a:spcPct val="80000"/>
              </a:lnSpc>
              <a:spcBef>
                <a:spcPct val="50000"/>
              </a:spcBef>
              <a:buClr>
                <a:srgbClr val="53A9A7"/>
              </a:buClr>
              <a:buNone/>
            </a:pP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can: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7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your smart phone or tablet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7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to your local library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7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 to an internet café</a:t>
            </a:r>
          </a:p>
          <a:p>
            <a:pPr marL="979487" lvl="2" indent="-342900" eaLnBrk="1" hangingPunct="1">
              <a:lnSpc>
                <a:spcPct val="80000"/>
              </a:lnSpc>
              <a:spcBef>
                <a:spcPct val="5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17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ask a friend or relative for help</a:t>
            </a:r>
            <a:endParaRPr lang="en-GB" altLang="en-US" sz="21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D82AA00E-BF64-C6CB-559F-1C94D109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5408613"/>
            <a:ext cx="1346200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7" name="Picture 7" descr="C:\Users\Liz.Ferrie.LBBARNET\AppData\Local\Microsoft\Windows\Temporary Internet Files\Content.IE5\O8DZLGYB\Smartphone-Thumbs-Up[1].png">
            <a:extLst>
              <a:ext uri="{FF2B5EF4-FFF2-40B4-BE49-F238E27FC236}">
                <a16:creationId xmlns:a16="http://schemas.microsoft.com/office/drawing/2014/main" id="{F97F6836-FAE6-0484-B680-3A1592DE0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4508500"/>
            <a:ext cx="1198563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E14FBE4-A1DC-B91F-7DB2-B2CFE0987D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188913"/>
            <a:ext cx="7313612" cy="912812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How do I apply?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157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>
            <a:extLst>
              <a:ext uri="{FF2B5EF4-FFF2-40B4-BE49-F238E27FC236}">
                <a16:creationId xmlns:a16="http://schemas.microsoft.com/office/drawing/2014/main" id="{30C17E47-B524-68A2-BFCA-BBE2C2100F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600" y="1412776"/>
            <a:ext cx="7308850" cy="4824536"/>
          </a:xfrm>
        </p:spPr>
        <p:txBody>
          <a:bodyPr>
            <a:normAutofit fontScale="92500"/>
          </a:bodyPr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many schools can I apply for?</a:t>
            </a:r>
          </a:p>
          <a:p>
            <a:pPr lvl="1" eaLnBrk="1" hangingPunct="1">
              <a:lnSpc>
                <a:spcPct val="80000"/>
              </a:lnSpc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apply for up to six schools</a:t>
            </a: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you should rank the schools in your order of preference</a:t>
            </a:r>
          </a:p>
          <a:p>
            <a:pPr lvl="1"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important to think carefully about the order as you will not be able to change it after the closing </a:t>
            </a:r>
            <a:r>
              <a:rPr lang="en-GB" altLang="en-US" sz="2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 </a:t>
            </a:r>
            <a:br>
              <a:rPr lang="en-GB" altLang="en-US" sz="2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altLang="en-US" sz="2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alt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can amend it as many times as you wish, before </a:t>
            </a:r>
            <a:r>
              <a:rPr lang="en-GB" altLang="en-US" sz="24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deadline)</a:t>
            </a:r>
            <a:endParaRPr lang="en-GB" alt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 apply to schools outside Barnet?</a:t>
            </a:r>
          </a:p>
          <a:p>
            <a:pPr lvl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yes, you must include all your chosen schools on the single application form, whether they are inside or outside the borough where you live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EF695E2-308A-CBD4-D5F8-868208B890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62000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1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1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18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18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18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0" name="Rectangle 4">
            <a:extLst>
              <a:ext uri="{FF2B5EF4-FFF2-40B4-BE49-F238E27FC236}">
                <a16:creationId xmlns:a16="http://schemas.microsoft.com/office/drawing/2014/main" id="{032A8F52-2857-77A2-07B5-4261DCE42A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76275" y="1340767"/>
            <a:ext cx="8000181" cy="5152107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spcAft>
                <a:spcPts val="1200"/>
              </a:spcAft>
              <a:buClr>
                <a:srgbClr val="53A9A7"/>
              </a:buClr>
              <a:buSzTx/>
              <a:buNone/>
              <a:defRPr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Realistic Preferences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only select one school, it </a:t>
            </a:r>
            <a:r>
              <a:rPr lang="en-GB" altLang="en-US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not </a:t>
            </a: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 your chances of getting a place at the school and your child will be considered for that one school only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this is unsuccessful, you may miss out on an offer which could have been made at another school and you are likely to be offered a place at the nearest school with a vacancy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important to make realistic school choices to increase your chances of securing an offer and to avoid disappointment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important to check how places were offered last year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remember the cut-off distances are just a guide and will change every year……</a:t>
            </a:r>
          </a:p>
          <a:p>
            <a:pPr marL="640080" lvl="1" indent="-246888" eaLnBrk="1" fontAlgn="auto" hangingPunct="1">
              <a:lnSpc>
                <a:spcPct val="80000"/>
              </a:lnSpc>
              <a:spcBef>
                <a:spcPts val="600"/>
              </a:spcBef>
              <a:spcAft>
                <a:spcPts val="1200"/>
              </a:spcAft>
              <a:buFont typeface="Wingdings 2"/>
              <a:buChar char=""/>
              <a:defRPr/>
            </a:pPr>
            <a:r>
              <a:rPr lang="en-GB" altLang="en-US" sz="1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……just because you live nearer to the school than the last child offered a distance place last year, it doesn’t mean your child is guaranteed a place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68619C6-D775-D440-BCDC-6B26123F4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31850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</a:p>
        </p:txBody>
      </p:sp>
      <p:pic>
        <p:nvPicPr>
          <p:cNvPr id="6" name="Picture 5" descr="Cartoon checklist and pencil">
            <a:extLst>
              <a:ext uri="{FF2B5EF4-FFF2-40B4-BE49-F238E27FC236}">
                <a16:creationId xmlns:a16="http://schemas.microsoft.com/office/drawing/2014/main" id="{6CB83B68-2502-C3DD-0E76-1ABB039763E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543" y="5715091"/>
            <a:ext cx="1205644" cy="9042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>
            <a:extLst>
              <a:ext uri="{FF2B5EF4-FFF2-40B4-BE49-F238E27FC236}">
                <a16:creationId xmlns:a16="http://schemas.microsoft.com/office/drawing/2014/main" id="{1950EEA5-82DF-1289-EAA0-4C21060DBA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38225" y="1773238"/>
            <a:ext cx="7597775" cy="4608512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  <a:defRPr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I need to fill in any other forms?</a:t>
            </a:r>
          </a:p>
          <a:p>
            <a:pPr lvl="1" eaLnBrk="1" hangingPunct="1">
              <a:lnSpc>
                <a:spcPct val="80000"/>
              </a:lnSpc>
              <a:spcBef>
                <a:spcPts val="24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voluntary aided schools and some foundation schools &amp; academies will ask you to complete a Supplementary Information Form (SIF)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SIF will ask for additional information, for example</a:t>
            </a:r>
          </a:p>
          <a:p>
            <a:pPr lvl="2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faith schools will ask about church attendance and request a priest’s reference</a:t>
            </a:r>
          </a:p>
          <a:p>
            <a:pPr lvl="2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Catholic schools may ask for a Certificate of Catholic Practice (CCP)</a:t>
            </a:r>
          </a:p>
          <a:p>
            <a:pPr lvl="2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q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Jewish schools will also ask you to complete a Certificate of Religious Practice (CRP), which must be signed by a Rabbi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SIFs, CCPs and CRPs must be returned to the individual schools</a:t>
            </a:r>
          </a:p>
          <a:p>
            <a:pPr marL="457200" lvl="1" indent="0"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rgbClr val="53A9A7"/>
              </a:buClr>
              <a:buFont typeface="Wingdings" panose="05000000000000000000" pitchFamily="2" charset="2"/>
              <a:buNone/>
              <a:defRPr/>
            </a:pPr>
            <a:endParaRPr lang="en-GB" altLang="en-US" sz="1800" b="1" dirty="0">
              <a:solidFill>
                <a:srgbClr val="53A9A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eaLnBrk="1" hangingPunct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rgbClr val="53A9A7"/>
              </a:buClr>
              <a:buFont typeface="Wingdings" panose="05000000000000000000" pitchFamily="2" charset="2"/>
              <a:buNone/>
              <a:defRPr/>
            </a:pPr>
            <a:endParaRPr lang="en-GB" altLang="en-US" sz="1800" b="1" dirty="0">
              <a:solidFill>
                <a:srgbClr val="53A9A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484" name="Picture 6" descr="forms">
            <a:extLst>
              <a:ext uri="{FF2B5EF4-FFF2-40B4-BE49-F238E27FC236}">
                <a16:creationId xmlns:a16="http://schemas.microsoft.com/office/drawing/2014/main" id="{F0925AB1-8435-84A6-F12A-FA811BDCD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8225" y="1288256"/>
            <a:ext cx="11271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15BA041-758C-4338-C95E-4D94ADD42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31850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4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4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E0D6F93-32E3-AD42-E541-518C7EEF46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03634"/>
          </a:xfrm>
        </p:spPr>
        <p:txBody>
          <a:bodyPr/>
          <a:lstStyle/>
          <a:p>
            <a:pPr algn="r" eaLnBrk="1" hangingPunct="1"/>
            <a:r>
              <a:rPr lang="en-GB" altLang="en-US" sz="32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How do I apply?</a:t>
            </a:r>
            <a:endParaRPr lang="en-GB" altLang="en-US" sz="3200" b="1" dirty="0">
              <a:solidFill>
                <a:srgbClr val="53A9A7"/>
              </a:solidFill>
              <a:latin typeface="Verdana" panose="020B0604030504040204" pitchFamily="34" charset="0"/>
            </a:endParaRP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41DFB103-0C6D-1FE8-E6BF-901C3A4CB40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800" y="1470025"/>
            <a:ext cx="8280400" cy="4983163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else do I need to provide?</a:t>
            </a:r>
          </a:p>
          <a:p>
            <a:pPr lvl="1">
              <a:spcBef>
                <a:spcPts val="12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Proof of address</a:t>
            </a:r>
          </a:p>
          <a:p>
            <a:pPr lvl="2" eaLnBrk="1" hangingPunct="1">
              <a:spcBef>
                <a:spcPts val="8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GB" altLang="en-US" sz="2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permanent address must be used on the application form</a:t>
            </a:r>
          </a:p>
          <a:p>
            <a:pPr lvl="2" eaLnBrk="1" hangingPunct="1">
              <a:spcBef>
                <a:spcPts val="8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you </a:t>
            </a:r>
            <a:r>
              <a:rPr lang="en-GB" altLang="en-US" sz="200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not </a:t>
            </a: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 a temporary address or an address of convenience, this includes a childminder’s address, a business address or the address of a relative or friend</a:t>
            </a:r>
          </a:p>
          <a:p>
            <a:pPr lvl="2" eaLnBrk="1" hangingPunct="1">
              <a:spcBef>
                <a:spcPts val="8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 you own a property previously used as a home address and apply from another address, the second address will be treated as an address of convenience</a:t>
            </a:r>
          </a:p>
          <a:p>
            <a:pPr lvl="2" eaLnBrk="1" hangingPunct="1">
              <a:spcBef>
                <a:spcPts val="800"/>
              </a:spcBef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en-GB" altLang="en-US" sz="2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 you have moved in recent months, you may be asked to provide proof of the new address and proof that you have disposed of the previous address</a:t>
            </a:r>
          </a:p>
          <a:p>
            <a:pPr lvl="1" eaLnBrk="1" hangingPunct="1">
              <a:spcBef>
                <a:spcPts val="800"/>
              </a:spcBef>
              <a:buClr>
                <a:schemeClr val="accent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copy of your child’s short birth certificate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EAEB972-F79D-72E3-D9C9-7CF2D8F646F7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  <a:endParaRPr lang="en-GB" altLang="en-US" sz="44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Rectangle 3">
            <a:extLst>
              <a:ext uri="{FF2B5EF4-FFF2-40B4-BE49-F238E27FC236}">
                <a16:creationId xmlns:a16="http://schemas.microsoft.com/office/drawing/2014/main" id="{1DBEB207-C582-639B-832E-A1ADE19D60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600" y="1412777"/>
            <a:ext cx="7956550" cy="5256312"/>
          </a:xfrm>
        </p:spPr>
        <p:txBody>
          <a:bodyPr>
            <a:normAutofit/>
          </a:bodyPr>
          <a:lstStyle/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year a small number of parents provide a false address to get a school place</a:t>
            </a:r>
          </a:p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doing so they could be depriving your child of a place</a:t>
            </a:r>
          </a:p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providing false information is a criminal offence</a:t>
            </a:r>
          </a:p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you know someone who intends to use a false address, you can report this in confidence to the Corporate Anti-Fraud Team</a:t>
            </a:r>
          </a:p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it online at </a:t>
            </a: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www.barnet.gov.uk/anti-fraud</a:t>
            </a:r>
            <a:endParaRPr lang="en-GB" altLang="en-US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eaLnBrk="1" hangingPunct="1">
              <a:spcBef>
                <a:spcPts val="800"/>
              </a:spcBef>
              <a:spcAft>
                <a:spcPts val="12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call the fraud hotline on 020 8359 2007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1E9CD89-23F1-528D-B203-E3BB9CA2C1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31627"/>
          </a:xfr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/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Fraudulent address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>
            <a:extLst>
              <a:ext uri="{FF2B5EF4-FFF2-40B4-BE49-F238E27FC236}">
                <a16:creationId xmlns:a16="http://schemas.microsoft.com/office/drawing/2014/main" id="{7589998F-1C90-F9FA-10E8-39B56AA456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3600" y="2060575"/>
            <a:ext cx="6588125" cy="388620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is the closing date for on-time applications?</a:t>
            </a:r>
          </a:p>
          <a:p>
            <a:pPr lvl="1" eaLnBrk="1" hangingPunct="1">
              <a:lnSpc>
                <a:spcPct val="150000"/>
              </a:lnSpc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January 2026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must apply before 12 midnight on 15 January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538B0D-C018-154F-CCE4-B36E011B1D46}"/>
              </a:ext>
            </a:extLst>
          </p:cNvPr>
          <p:cNvGrpSpPr>
            <a:grpSpLocks/>
          </p:cNvGrpSpPr>
          <p:nvPr/>
        </p:nvGrpSpPr>
        <p:grpSpPr bwMode="auto">
          <a:xfrm>
            <a:off x="5796136" y="4509120"/>
            <a:ext cx="2304255" cy="1725687"/>
            <a:chOff x="6741739" y="4671361"/>
            <a:chExt cx="2457815" cy="1871662"/>
          </a:xfrm>
        </p:grpSpPr>
        <p:pic>
          <p:nvPicPr>
            <p:cNvPr id="23557" name="Picture 4" descr="C:\Users\Liz.Ferrie.LBBARNET\AppData\Local\Microsoft\Windows\Temporary Internet Files\Content.IE5\I9361JG2\calendar-icon[1].png">
              <a:extLst>
                <a:ext uri="{FF2B5EF4-FFF2-40B4-BE49-F238E27FC236}">
                  <a16:creationId xmlns:a16="http://schemas.microsoft.com/office/drawing/2014/main" id="{10CB15C9-CFEA-CE67-6390-3C77796C8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1739" y="4671361"/>
              <a:ext cx="1871663" cy="1871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7B959928-8DAB-47D1-097C-053217A5FC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93839" y="4827559"/>
              <a:ext cx="1305715" cy="10152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B199A30D-8963-EE27-0B04-82EB4E989A06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719138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  <a:endParaRPr lang="en-GB" altLang="en-US" sz="44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>
            <a:extLst>
              <a:ext uri="{FF2B5EF4-FFF2-40B4-BE49-F238E27FC236}">
                <a16:creationId xmlns:a16="http://schemas.microsoft.com/office/drawing/2014/main" id="{066D3932-58D0-304E-5BDE-D407382E1B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340769"/>
            <a:ext cx="8420100" cy="531562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happens if I miss the closing date?</a:t>
            </a:r>
          </a:p>
          <a:p>
            <a:pPr lvl="2" eaLnBrk="1" hangingPunct="1">
              <a:spcBef>
                <a:spcPts val="18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Your application will be given lower priority than on-time applications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previous years, some children did not get a place at their older sibling’s school because their applications were late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late applications may be treated as ‘on-time’ if there is an exceptional reason (for example you have just moved into the borough)</a:t>
            </a:r>
          </a:p>
          <a:p>
            <a:pPr lvl="2" eaLnBrk="1" hangingPunct="1">
              <a:spcBef>
                <a:spcPts val="600"/>
              </a:spcBef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must let the Admissions Team know your reason by      </a:t>
            </a: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February 2026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(Reason for Late Application Form, will be available online).</a:t>
            </a:r>
            <a:endParaRPr lang="en-GB" altLang="en-US" sz="24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eaLnBrk="1" hangingPunct="1">
              <a:spcBef>
                <a:spcPts val="600"/>
              </a:spcBef>
              <a:spcAft>
                <a:spcPts val="600"/>
              </a:spcAft>
              <a:buClr>
                <a:srgbClr val="53A9A7"/>
              </a:buClr>
              <a:buFont typeface="Wingdings" panose="05000000000000000000" pitchFamily="2" charset="2"/>
              <a:buNone/>
            </a:pPr>
            <a:endParaRPr lang="en-GB" altLang="en-US" sz="2400" b="1" dirty="0">
              <a:solidFill>
                <a:srgbClr val="53A9A7"/>
              </a:solidFill>
            </a:endParaRPr>
          </a:p>
        </p:txBody>
      </p:sp>
      <p:pic>
        <p:nvPicPr>
          <p:cNvPr id="24579" name="Picture 2" descr="C:\Users\Liz.Ferrie.LBBARNET\AppData\Local\Microsoft\Windows\Temporary Internet Files\Content.IE5\7ZTG2UZ6\being-on-time1[1].gif">
            <a:extLst>
              <a:ext uri="{FF2B5EF4-FFF2-40B4-BE49-F238E27FC236}">
                <a16:creationId xmlns:a16="http://schemas.microsoft.com/office/drawing/2014/main" id="{BFE66D73-6079-9684-8E6E-9D83AB758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517231"/>
            <a:ext cx="1152128" cy="838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EE82EEEF-EE8A-775A-C519-505D5BB19D5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How do I apply?</a:t>
            </a:r>
            <a:endParaRPr lang="en-GB" altLang="en-US" sz="4400" b="1" kern="0" dirty="0">
              <a:solidFill>
                <a:srgbClr val="FFFFFF"/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55FC71F-6E67-14B6-A46B-AA7DF9360D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6"/>
            <a:ext cx="7886700" cy="914399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solidFill>
                  <a:srgbClr val="53A9A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happens next?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78D4928E-DD3F-F208-E725-925441C2D9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1844675"/>
            <a:ext cx="7345362" cy="411480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Co-ordinated admissions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admissions process is co-ordinated by all 33 London boroughs, neighbouring boroughs and other home counties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application lists are exchanged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 lists are drawn up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offer lists are exchanged.</a:t>
            </a:r>
          </a:p>
        </p:txBody>
      </p:sp>
      <p:pic>
        <p:nvPicPr>
          <p:cNvPr id="4" name="Picture 6" descr="Figure 2. Map of London boroughs showing the course of the River Lea in London.">
            <a:extLst>
              <a:ext uri="{FF2B5EF4-FFF2-40B4-BE49-F238E27FC236}">
                <a16:creationId xmlns:a16="http://schemas.microsoft.com/office/drawing/2014/main" id="{B9910AEA-EEE7-6729-8BC0-2620D321C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3573016"/>
            <a:ext cx="243522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65C52AB-42F4-09C6-0844-245BF1F537E3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What happens next?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1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16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116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116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F1AA6D36-B896-55C4-18BA-891768B9D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75642"/>
          </a:xfrm>
        </p:spPr>
        <p:txBody>
          <a:bodyPr/>
          <a:lstStyle/>
          <a:p>
            <a:pPr algn="r" eaLnBrk="1" hangingPunct="1"/>
            <a:r>
              <a:rPr lang="en-GB" altLang="en-US" sz="3200" b="1" dirty="0">
                <a:solidFill>
                  <a:srgbClr val="53A9A7"/>
                </a:solidFill>
                <a:latin typeface="Verdana" panose="020B0604030504040204" pitchFamily="34" charset="0"/>
              </a:rPr>
              <a:t>What happens next?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35E8B57E-0A0D-8AF1-8FB8-C1855E67C8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7584" y="1556792"/>
            <a:ext cx="8029575" cy="5112568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will places be allocated?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 school is oversubscribed, the published oversubscription criteria will be applied to decide who can be offered a place 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each school listed on the application form will be considered against the individual school’s oversubscription criteria 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your order of school preference is </a:t>
            </a:r>
            <a:r>
              <a:rPr lang="en-GB" altLang="en-US" sz="2400" u="sng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passed to the individual schools.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38E41B-9394-A72A-A764-9180921153D2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What happens next?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>
            <a:extLst>
              <a:ext uri="{FF2B5EF4-FFF2-40B4-BE49-F238E27FC236}">
                <a16:creationId xmlns:a16="http://schemas.microsoft.com/office/drawing/2014/main" id="{EA914D28-3625-9AB5-4155-207638078A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412776"/>
            <a:ext cx="7886700" cy="5184576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endParaRPr lang="en-GB" alt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Will I be offered more than one school place?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the applicant qualifies for a place at more than one school, a place will be offered at the school that was ranked higher on the application form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lower preferences will be withdrawn and offered to other children</a:t>
            </a:r>
          </a:p>
          <a:p>
            <a:pPr lvl="1" eaLnBrk="1" hangingPunct="1">
              <a:spcBef>
                <a:spcPct val="100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child will be offered more than one school.</a:t>
            </a:r>
          </a:p>
          <a:p>
            <a:pPr lvl="1" eaLnBrk="1" hangingPunct="1">
              <a:spcBef>
                <a:spcPct val="100000"/>
              </a:spcBef>
            </a:pPr>
            <a:endParaRPr lang="en-GB" altLang="en-US" sz="2000" b="1" dirty="0">
              <a:solidFill>
                <a:schemeClr val="bg2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AC9C1A8-1FB7-661E-D67F-9A7659F71E5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759619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Offers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5" name="Rectangle 3">
            <a:extLst>
              <a:ext uri="{FF2B5EF4-FFF2-40B4-BE49-F238E27FC236}">
                <a16:creationId xmlns:a16="http://schemas.microsoft.com/office/drawing/2014/main" id="{E0768FE6-F1F1-F1E1-F9CF-C0040812BF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900113" y="1916113"/>
            <a:ext cx="8029575" cy="4175125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will I hear?</a:t>
            </a:r>
          </a:p>
          <a:p>
            <a:pPr lvl="1" eaLnBrk="1" hangingPunct="1">
              <a:lnSpc>
                <a:spcPct val="150000"/>
              </a:lnSpc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Offer Day is </a:t>
            </a:r>
            <a:r>
              <a:rPr lang="en-GB" alt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Thursday 16 April 2026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Outcome emails will be sent to all applicants in the evening of  16 April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applicants who are not offered their first choice will be given further information about waiting lists and appeals in their offer letters</a:t>
            </a:r>
          </a:p>
          <a:p>
            <a:pPr lvl="1" eaLnBrk="1" hangingPunct="1">
              <a:spcBef>
                <a:spcPct val="55000"/>
              </a:spcBef>
              <a:buClr>
                <a:srgbClr val="53A9A7"/>
              </a:buClr>
              <a:buFont typeface="Wingdings" panose="05000000000000000000" pitchFamily="2" charset="2"/>
              <a:buChar char="q"/>
            </a:pPr>
            <a:endParaRPr lang="en-GB" altLang="en-US" b="1" dirty="0">
              <a:solidFill>
                <a:srgbClr val="53A9A7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6180CFA-04B2-ACF3-9A3D-759898C3100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Offers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9" name="Rectangle 3">
            <a:extLst>
              <a:ext uri="{FF2B5EF4-FFF2-40B4-BE49-F238E27FC236}">
                <a16:creationId xmlns:a16="http://schemas.microsoft.com/office/drawing/2014/main" id="{79268C49-7A42-FCEB-A71A-998932B339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472" y="1268760"/>
            <a:ext cx="8137525" cy="4752528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300000"/>
              </a:lnSpc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Accepting offers</a:t>
            </a:r>
          </a:p>
          <a:p>
            <a:pPr lvl="1" eaLnBrk="1" hangingPunct="1">
              <a:spcBef>
                <a:spcPct val="550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on the ‘Reply’ button at the bottom of the offer email notification and log into your eAdmissions account and submit your response</a:t>
            </a:r>
          </a:p>
          <a:p>
            <a:pPr lvl="1" eaLnBrk="1" hangingPunct="1">
              <a:lnSpc>
                <a:spcPct val="150000"/>
              </a:lnSpc>
              <a:spcBef>
                <a:spcPct val="550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places must be accepted by </a:t>
            </a: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April 2026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ABAD42-0941-4FE6-2DE8-D772268FA1F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687388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Offers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362102-1DEC-87DD-DA76-E29E9F8BA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114" y="1052513"/>
            <a:ext cx="1936236" cy="185847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2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2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>
            <a:extLst>
              <a:ext uri="{FF2B5EF4-FFF2-40B4-BE49-F238E27FC236}">
                <a16:creationId xmlns:a16="http://schemas.microsoft.com/office/drawing/2014/main" id="{8E26A7B3-D6BC-9E2F-5609-81DA7AB7E4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42963" y="1989138"/>
            <a:ext cx="8280400" cy="3886200"/>
          </a:xfrm>
        </p:spPr>
        <p:txBody>
          <a:bodyPr/>
          <a:lstStyle/>
          <a:p>
            <a:pPr marL="0" indent="0" eaLnBrk="1" hangingPunct="1">
              <a:spcBef>
                <a:spcPct val="100000"/>
              </a:spcBef>
              <a:buClr>
                <a:srgbClr val="53A9A7"/>
              </a:buClr>
              <a:buSzTx/>
              <a:buNone/>
            </a:pPr>
            <a:r>
              <a:rPr lang="en-GB" altLang="en-US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happens if I don’t get any of my preference schools?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possible your child will be allocated an alternative school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normally be the nearest school with a vacancy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remain on the waiting lists</a:t>
            </a:r>
          </a:p>
          <a:p>
            <a:pPr lvl="1" eaLnBrk="1" hangingPunct="1">
              <a:spcBef>
                <a:spcPct val="55000"/>
              </a:spcBef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GB" altLang="en-US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appeal for a place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92FB8A8-4CC7-E0F6-6A6F-85ECEABA8C20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628650" y="365125"/>
            <a:ext cx="7886700" cy="903635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No offer</a:t>
            </a:r>
          </a:p>
        </p:txBody>
      </p:sp>
      <p:pic>
        <p:nvPicPr>
          <p:cNvPr id="3" name="Picture 2" descr="Father and son using laptop">
            <a:extLst>
              <a:ext uri="{FF2B5EF4-FFF2-40B4-BE49-F238E27FC236}">
                <a16:creationId xmlns:a16="http://schemas.microsoft.com/office/drawing/2014/main" id="{5CCA2DC5-A7DC-02E1-CB73-2E283281CEA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1448">
            <a:off x="5847585" y="4756898"/>
            <a:ext cx="2088232" cy="1095204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5208D811-CBA1-6742-63BF-B495BD333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450" y="333375"/>
            <a:ext cx="7313613" cy="1143000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solidFill>
                  <a:srgbClr val="53A9A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Appeals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2839EB7E-F8DD-E766-0F7F-2D2F4DC6C9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91368" y="1508125"/>
            <a:ext cx="7561263" cy="50165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</a:pPr>
            <a:r>
              <a:rPr lang="en-GB" alt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 parent has the right of appeal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</a:pPr>
            <a:r>
              <a:rPr lang="en-GB" alt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appeals are heard by an independent panel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</a:pPr>
            <a:r>
              <a:rPr lang="en-GB" alt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will have the opportunity to present your case in person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FC4F010-EAE6-8E50-9FD4-0A7E36F9113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 Appeals</a:t>
            </a:r>
          </a:p>
        </p:txBody>
      </p:sp>
      <p:pic>
        <p:nvPicPr>
          <p:cNvPr id="6" name="Picture 5" descr="Computer keyboard and notepad">
            <a:extLst>
              <a:ext uri="{FF2B5EF4-FFF2-40B4-BE49-F238E27FC236}">
                <a16:creationId xmlns:a16="http://schemas.microsoft.com/office/drawing/2014/main" id="{0AF85C09-5995-C8D7-4A47-3562EB07927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7456">
            <a:off x="6043357" y="4860786"/>
            <a:ext cx="1772260" cy="1181506"/>
          </a:xfrm>
          <a:prstGeom prst="rect">
            <a:avLst/>
          </a:prstGeom>
          <a:effectLst>
            <a:glow rad="127000">
              <a:schemeClr val="accent5">
                <a:lumMod val="20000"/>
                <a:lumOff val="80000"/>
              </a:schemeClr>
            </a:glow>
            <a:softEdge rad="127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9384ECB-0D78-F3D9-43FB-D236699A9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7450" y="333375"/>
            <a:ext cx="7313613" cy="1143000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solidFill>
                  <a:srgbClr val="53A9A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….however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4088EB5E-EC8A-AEFA-1436-5DD50FD5CB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20578" y="1508125"/>
            <a:ext cx="7705725" cy="4543425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None/>
              <a:defRPr/>
            </a:pPr>
            <a:r>
              <a:rPr lang="en-GB" altLang="en-US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Reception class appeals are nearly always unsuccessful because….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infant class sizes must not exceed 30 children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infant class appeals are only successful if you can prove that the local authority or the school has made a mistake </a:t>
            </a:r>
          </a:p>
          <a:p>
            <a:pPr marL="0" indent="0"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None/>
              <a:defRPr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that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chemeClr val="tx2">
                  <a:lumMod val="75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lang="en-GB" alt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decision not to offer a place was not rational or was outrageous in its defiance of logic </a:t>
            </a:r>
          </a:p>
          <a:p>
            <a:pPr eaLnBrk="1" hangingPunct="1">
              <a:lnSpc>
                <a:spcPct val="80000"/>
              </a:lnSpc>
              <a:spcBef>
                <a:spcPct val="100000"/>
              </a:spcBef>
              <a:buClr>
                <a:srgbClr val="53A9A7"/>
              </a:buClr>
              <a:buSzTx/>
              <a:buFont typeface="Wingdings" panose="05000000000000000000" pitchFamily="2" charset="2"/>
              <a:buChar char="§"/>
              <a:defRPr/>
            </a:pPr>
            <a:endParaRPr lang="en-GB" altLang="en-US" sz="1900" b="1" dirty="0">
              <a:solidFill>
                <a:srgbClr val="53A9A7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E71EB90-744E-8FAD-A848-CAAEACAEA7AC}"/>
              </a:ext>
            </a:extLst>
          </p:cNvPr>
          <p:cNvSpPr txBox="1">
            <a:spLocks noChangeArrowheads="1"/>
          </p:cNvSpPr>
          <p:nvPr/>
        </p:nvSpPr>
        <p:spPr>
          <a:xfrm>
            <a:off x="628650" y="365125"/>
            <a:ext cx="7886700" cy="831850"/>
          </a:xfrm>
          <a:prstGeom prst="rect">
            <a:avLst/>
          </a:pr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rtlCol="0" anchor="t" anchorCtr="0" compatLnSpc="1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783"/>
            <a:r>
              <a:rPr lang="en-GB" altLang="en-US" sz="4400" b="1" kern="0" dirty="0">
                <a:solidFill>
                  <a:srgbClr val="FFFFFF"/>
                </a:solidFill>
                <a:latin typeface="Calibri"/>
                <a:ea typeface="+mn-ea"/>
                <a:cs typeface="+mn-cs"/>
              </a:rPr>
              <a:t>……however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8">
            <a:extLst>
              <a:ext uri="{FF2B5EF4-FFF2-40B4-BE49-F238E27FC236}">
                <a16:creationId xmlns:a16="http://schemas.microsoft.com/office/drawing/2014/main" id="{0CC4F60D-C3F2-4198-BCDD-DE5BF367B2B3}"/>
              </a:ext>
            </a:extLst>
          </p:cNvPr>
          <p:cNvSpPr/>
          <p:nvPr/>
        </p:nvSpPr>
        <p:spPr>
          <a:xfrm>
            <a:off x="-5" y="0"/>
            <a:ext cx="9144000" cy="6858000"/>
          </a:xfrm>
          <a:custGeom>
            <a:avLst/>
            <a:gdLst>
              <a:gd name="f0" fmla="val w"/>
              <a:gd name="f1" fmla="val h"/>
              <a:gd name="f2" fmla="val 0"/>
              <a:gd name="f3" fmla="val 11051997"/>
              <a:gd name="f4" fmla="val 7919999"/>
              <a:gd name="f5" fmla="val 10673080"/>
              <a:gd name="f6" fmla="val 3127629"/>
              <a:gd name="f7" fmla="val 3584625"/>
              <a:gd name="f8" fmla="val 1904974"/>
              <a:gd name="f9" fmla="val 3781437"/>
              <a:gd name="f10" fmla="val 1306170"/>
              <a:gd name="f11" fmla="val 4481893"/>
              <a:gd name="f12" fmla="val 5121567"/>
              <a:gd name="f13" fmla="*/ f0 1 11051997"/>
              <a:gd name="f14" fmla="*/ f1 1 7919999"/>
              <a:gd name="f15" fmla="+- f4 0 f2"/>
              <a:gd name="f16" fmla="+- f3 0 f2"/>
              <a:gd name="f17" fmla="*/ f16 1 11051997"/>
              <a:gd name="f18" fmla="*/ f15 1 7919999"/>
              <a:gd name="f19" fmla="*/ f2 1 f17"/>
              <a:gd name="f20" fmla="*/ f3 1 f17"/>
              <a:gd name="f21" fmla="*/ f2 1 f18"/>
              <a:gd name="f22" fmla="*/ f4 1 f18"/>
              <a:gd name="f23" fmla="*/ f19 f13 1"/>
              <a:gd name="f24" fmla="*/ f20 f13 1"/>
              <a:gd name="f25" fmla="*/ f22 f14 1"/>
              <a:gd name="f26" fmla="*/ f21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23" t="f26" r="f24" b="f25"/>
            <a:pathLst>
              <a:path w="11051997" h="7919999">
                <a:moveTo>
                  <a:pt x="f5" y="f2"/>
                </a:moveTo>
                <a:lnTo>
                  <a:pt x="f6" y="f7"/>
                </a:lnTo>
                <a:lnTo>
                  <a:pt x="f2" y="f8"/>
                </a:lnTo>
                <a:lnTo>
                  <a:pt x="f2" y="f9"/>
                </a:lnTo>
                <a:lnTo>
                  <a:pt x="f10" y="f11"/>
                </a:lnTo>
                <a:lnTo>
                  <a:pt x="f2" y="f12"/>
                </a:lnTo>
                <a:lnTo>
                  <a:pt x="f2" y="f4"/>
                </a:lnTo>
                <a:lnTo>
                  <a:pt x="f3" y="f4"/>
                </a:lnTo>
                <a:lnTo>
                  <a:pt x="f3" y="f2"/>
                </a:ln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kern="0">
                <a:solidFill>
                  <a:srgbClr val="FFFFFF"/>
                </a:solidFill>
                <a:latin typeface="Calibri"/>
              </a:rPr>
              <a:t>Update for 2018</a:t>
            </a:r>
            <a:endParaRPr lang="en-GB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5D218D12-3654-4330-BB68-655A23188807}"/>
              </a:ext>
            </a:extLst>
          </p:cNvPr>
          <p:cNvSpPr txBox="1"/>
          <p:nvPr/>
        </p:nvSpPr>
        <p:spPr>
          <a:xfrm>
            <a:off x="4359091" y="5730874"/>
            <a:ext cx="425808" cy="984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4E7160E-FFB2-4782-9D5F-3358B3EC3B72}" type="slidenum">
              <a:rPr lang="en-GB" sz="700">
                <a:solidFill>
                  <a:srgbClr val="000000"/>
                </a:solidFill>
                <a:latin typeface="Arial"/>
              </a:rPr>
              <a:pPr algn="ctr" defTabSz="685783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32</a:t>
            </a:fld>
            <a:endParaRPr lang="en-GB" sz="70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598C96E-3334-46EC-8488-494BC4E28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9922" y="3292007"/>
            <a:ext cx="3780420" cy="1620180"/>
          </a:xfrm>
        </p:spPr>
        <p:txBody>
          <a:bodyPr>
            <a:normAutofit/>
          </a:bodyPr>
          <a:lstStyle/>
          <a:p>
            <a:pPr lvl="0"/>
            <a:r>
              <a:rPr lang="en-US" sz="4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school in 2026</a:t>
            </a:r>
          </a:p>
        </p:txBody>
      </p:sp>
      <p:pic>
        <p:nvPicPr>
          <p:cNvPr id="8" name="Picture 7" descr="BELSLogo">
            <a:extLst>
              <a:ext uri="{FF2B5EF4-FFF2-40B4-BE49-F238E27FC236}">
                <a16:creationId xmlns:a16="http://schemas.microsoft.com/office/drawing/2014/main" id="{4A566CF8-6155-4F00-A3C4-DD811D89833E}"/>
              </a:ext>
            </a:extLst>
          </p:cNvPr>
          <p:cNvPicPr/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82" y="0"/>
            <a:ext cx="1852501" cy="12628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28FFD78-3BE1-4DB1-95DC-0F7537A536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1082" y="5170102"/>
            <a:ext cx="8283866" cy="52715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GB" sz="217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GB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4687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762EB1"/>
      </a:accent2>
      <a:accent3>
        <a:srgbClr val="C7BEEF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cdf8477-5183-4317-8e8b-f69ff0053fb7}" enabled="1" method="Standard" siteId="{1ba468b9-1414-4675-be4f-53c478ad47bb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4515</TotalTime>
  <Words>2420</Words>
  <Application>Microsoft Office PowerPoint</Application>
  <PresentationFormat>On-screen Show (4:3)</PresentationFormat>
  <Paragraphs>604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Times New Roman</vt:lpstr>
      <vt:lpstr>Verdana</vt:lpstr>
      <vt:lpstr>Wingdings</vt:lpstr>
      <vt:lpstr>Wingdings 2</vt:lpstr>
      <vt:lpstr>Office Theme</vt:lpstr>
      <vt:lpstr>Starting school in 2026</vt:lpstr>
      <vt:lpstr> Choosing a school</vt:lpstr>
      <vt:lpstr> Choosing a school</vt:lpstr>
      <vt:lpstr> Choosing a school</vt:lpstr>
      <vt:lpstr>Choosing a school</vt:lpstr>
      <vt:lpstr> Choosing a school</vt:lpstr>
      <vt:lpstr> Choosing a school</vt:lpstr>
      <vt:lpstr> Choosing a school</vt:lpstr>
      <vt:lpstr>PowerPoint Presentation</vt:lpstr>
      <vt:lpstr> Choosing a school</vt:lpstr>
      <vt:lpstr> Choosing a school</vt:lpstr>
      <vt:lpstr>Barnet Community Schools Allocations April 2025  </vt:lpstr>
      <vt:lpstr>Allocations at Voluntary Aided , Foundation, Free Schools &amp; Academies  </vt:lpstr>
      <vt:lpstr>Allocations at Voluntary Aided , Foundation, Free Schools &amp; Academies (cont…)  </vt:lpstr>
      <vt:lpstr> Choosing a school</vt:lpstr>
      <vt:lpstr>How do I apply?</vt:lpstr>
      <vt:lpstr> How do I apply?</vt:lpstr>
      <vt:lpstr> How do I apply?</vt:lpstr>
      <vt:lpstr> How do I apply?</vt:lpstr>
      <vt:lpstr>How do I apply?</vt:lpstr>
      <vt:lpstr> Fraudulent address</vt:lpstr>
      <vt:lpstr> How do I apply?</vt:lpstr>
      <vt:lpstr> How do I apply?</vt:lpstr>
      <vt:lpstr>What happens next?</vt:lpstr>
      <vt:lpstr>What happens next?</vt:lpstr>
      <vt:lpstr>Offers</vt:lpstr>
      <vt:lpstr> Offers</vt:lpstr>
      <vt:lpstr> Offers</vt:lpstr>
      <vt:lpstr> No offer</vt:lpstr>
      <vt:lpstr>Appeals</vt:lpstr>
      <vt:lpstr>….however</vt:lpstr>
      <vt:lpstr>Starting school in 2026</vt:lpstr>
    </vt:vector>
  </TitlesOfParts>
  <Company>Barnet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Barnet</dc:creator>
  <cp:lastModifiedBy>Immacolata Dobie</cp:lastModifiedBy>
  <cp:revision>145</cp:revision>
  <dcterms:created xsi:type="dcterms:W3CDTF">2011-06-06T16:47:01Z</dcterms:created>
  <dcterms:modified xsi:type="dcterms:W3CDTF">2025-09-10T13:50:03Z</dcterms:modified>
</cp:coreProperties>
</file>