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82" r:id="rId5"/>
    <p:sldId id="283" r:id="rId6"/>
    <p:sldId id="284" r:id="rId7"/>
    <p:sldId id="285" r:id="rId8"/>
    <p:sldId id="286" r:id="rId9"/>
    <p:sldId id="287" r:id="rId10"/>
    <p:sldId id="259" r:id="rId11"/>
    <p:sldId id="263" r:id="rId12"/>
    <p:sldId id="264" r:id="rId13"/>
    <p:sldId id="265" r:id="rId14"/>
    <p:sldId id="266" r:id="rId15"/>
    <p:sldId id="267" r:id="rId16"/>
    <p:sldId id="260" r:id="rId17"/>
    <p:sldId id="261" r:id="rId18"/>
    <p:sldId id="262"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1522" y="-149"/>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363FAE-009D-473A-8C0A-B9F2065FD1F2}" type="datetimeFigureOut">
              <a:rPr lang="en-GB" smtClean="0"/>
              <a:t>11/02/2019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0FE70C-0D31-4DF5-8EF0-B88270741030}" type="slidenum">
              <a:rPr lang="en-GB" smtClean="0"/>
              <a:t>‹#›</a:t>
            </a:fld>
            <a:endParaRPr lang="en-GB"/>
          </a:p>
        </p:txBody>
      </p:sp>
    </p:spTree>
    <p:extLst>
      <p:ext uri="{BB962C8B-B14F-4D97-AF65-F5344CB8AC3E}">
        <p14:creationId xmlns:p14="http://schemas.microsoft.com/office/powerpoint/2010/main" val="1710508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672E8C0-70D3-493B-A81B-988AD78C359F}" type="datetimeFigureOut">
              <a:rPr lang="en-GB" smtClean="0"/>
              <a:t>11/02/2019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F587F1-CD4A-4D05-A430-4C4B24A4C222}" type="slidenum">
              <a:rPr lang="en-GB" smtClean="0"/>
              <a:t>‹#›</a:t>
            </a:fld>
            <a:endParaRPr lang="en-GB"/>
          </a:p>
        </p:txBody>
      </p:sp>
    </p:spTree>
    <p:extLst>
      <p:ext uri="{BB962C8B-B14F-4D97-AF65-F5344CB8AC3E}">
        <p14:creationId xmlns:p14="http://schemas.microsoft.com/office/powerpoint/2010/main" val="1565944733"/>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672E8C0-70D3-493B-A81B-988AD78C359F}" type="datetimeFigureOut">
              <a:rPr lang="en-GB" smtClean="0"/>
              <a:t>11/02/2019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F587F1-CD4A-4D05-A430-4C4B24A4C222}" type="slidenum">
              <a:rPr lang="en-GB" smtClean="0"/>
              <a:t>‹#›</a:t>
            </a:fld>
            <a:endParaRPr lang="en-GB"/>
          </a:p>
        </p:txBody>
      </p:sp>
    </p:spTree>
    <p:extLst>
      <p:ext uri="{BB962C8B-B14F-4D97-AF65-F5344CB8AC3E}">
        <p14:creationId xmlns:p14="http://schemas.microsoft.com/office/powerpoint/2010/main" val="2252319697"/>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72E8C0-70D3-493B-A81B-988AD78C359F}" type="datetimeFigureOut">
              <a:rPr lang="en-GB" smtClean="0"/>
              <a:t>11/02/2019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F587F1-CD4A-4D05-A430-4C4B24A4C222}" type="slidenum">
              <a:rPr lang="en-GB" smtClean="0"/>
              <a:t>‹#›</a:t>
            </a:fld>
            <a:endParaRPr lang="en-GB"/>
          </a:p>
        </p:txBody>
      </p:sp>
    </p:spTree>
    <p:extLst>
      <p:ext uri="{BB962C8B-B14F-4D97-AF65-F5344CB8AC3E}">
        <p14:creationId xmlns:p14="http://schemas.microsoft.com/office/powerpoint/2010/main" val="2673788867"/>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672E8C0-70D3-493B-A81B-988AD78C359F}" type="datetimeFigureOut">
              <a:rPr lang="en-GB" smtClean="0"/>
              <a:t>11/02/2019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8F587F1-CD4A-4D05-A430-4C4B24A4C222}" type="slidenum">
              <a:rPr lang="en-GB" smtClean="0"/>
              <a:t>‹#›</a:t>
            </a:fld>
            <a:endParaRPr lang="en-GB"/>
          </a:p>
        </p:txBody>
      </p:sp>
    </p:spTree>
    <p:extLst>
      <p:ext uri="{BB962C8B-B14F-4D97-AF65-F5344CB8AC3E}">
        <p14:creationId xmlns:p14="http://schemas.microsoft.com/office/powerpoint/2010/main" val="2249378864"/>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672E8C0-70D3-493B-A81B-988AD78C359F}" type="datetimeFigureOut">
              <a:rPr lang="en-GB" smtClean="0"/>
              <a:t>11/02/2019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8F587F1-CD4A-4D05-A430-4C4B24A4C222}" type="slidenum">
              <a:rPr lang="en-GB" smtClean="0"/>
              <a:t>‹#›</a:t>
            </a:fld>
            <a:endParaRPr lang="en-GB"/>
          </a:p>
        </p:txBody>
      </p:sp>
    </p:spTree>
    <p:extLst>
      <p:ext uri="{BB962C8B-B14F-4D97-AF65-F5344CB8AC3E}">
        <p14:creationId xmlns:p14="http://schemas.microsoft.com/office/powerpoint/2010/main" val="767783380"/>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672E8C0-70D3-493B-A81B-988AD78C359F}" type="datetimeFigureOut">
              <a:rPr lang="en-GB" smtClean="0"/>
              <a:t>11/02/2019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8F587F1-CD4A-4D05-A430-4C4B24A4C222}" type="slidenum">
              <a:rPr lang="en-GB" smtClean="0"/>
              <a:t>‹#›</a:t>
            </a:fld>
            <a:endParaRPr lang="en-GB"/>
          </a:p>
        </p:txBody>
      </p:sp>
    </p:spTree>
    <p:extLst>
      <p:ext uri="{BB962C8B-B14F-4D97-AF65-F5344CB8AC3E}">
        <p14:creationId xmlns:p14="http://schemas.microsoft.com/office/powerpoint/2010/main" val="2335575856"/>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72E8C0-70D3-493B-A81B-988AD78C359F}" type="datetimeFigureOut">
              <a:rPr lang="en-GB" smtClean="0"/>
              <a:t>11/02/2019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8F587F1-CD4A-4D05-A430-4C4B24A4C222}" type="slidenum">
              <a:rPr lang="en-GB" smtClean="0"/>
              <a:t>‹#›</a:t>
            </a:fld>
            <a:endParaRPr lang="en-GB"/>
          </a:p>
        </p:txBody>
      </p:sp>
    </p:spTree>
    <p:extLst>
      <p:ext uri="{BB962C8B-B14F-4D97-AF65-F5344CB8AC3E}">
        <p14:creationId xmlns:p14="http://schemas.microsoft.com/office/powerpoint/2010/main" val="3258444755"/>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72E8C0-70D3-493B-A81B-988AD78C359F}" type="datetimeFigureOut">
              <a:rPr lang="en-GB" smtClean="0"/>
              <a:t>11/02/2019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8F587F1-CD4A-4D05-A430-4C4B24A4C222}" type="slidenum">
              <a:rPr lang="en-GB" smtClean="0"/>
              <a:t>‹#›</a:t>
            </a:fld>
            <a:endParaRPr lang="en-GB"/>
          </a:p>
        </p:txBody>
      </p:sp>
    </p:spTree>
    <p:extLst>
      <p:ext uri="{BB962C8B-B14F-4D97-AF65-F5344CB8AC3E}">
        <p14:creationId xmlns:p14="http://schemas.microsoft.com/office/powerpoint/2010/main" val="773526993"/>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72E8C0-70D3-493B-A81B-988AD78C359F}" type="datetimeFigureOut">
              <a:rPr lang="en-GB" smtClean="0"/>
              <a:t>11/02/2019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8F587F1-CD4A-4D05-A430-4C4B24A4C222}" type="slidenum">
              <a:rPr lang="en-GB" smtClean="0"/>
              <a:t>‹#›</a:t>
            </a:fld>
            <a:endParaRPr lang="en-GB"/>
          </a:p>
        </p:txBody>
      </p:sp>
    </p:spTree>
    <p:extLst>
      <p:ext uri="{BB962C8B-B14F-4D97-AF65-F5344CB8AC3E}">
        <p14:creationId xmlns:p14="http://schemas.microsoft.com/office/powerpoint/2010/main" val="511705721"/>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672E8C0-70D3-493B-A81B-988AD78C359F}" type="datetimeFigureOut">
              <a:rPr lang="en-GB" smtClean="0"/>
              <a:t>11/02/2019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F587F1-CD4A-4D05-A430-4C4B24A4C222}" type="slidenum">
              <a:rPr lang="en-GB" smtClean="0"/>
              <a:t>‹#›</a:t>
            </a:fld>
            <a:endParaRPr lang="en-GB"/>
          </a:p>
        </p:txBody>
      </p:sp>
    </p:spTree>
    <p:extLst>
      <p:ext uri="{BB962C8B-B14F-4D97-AF65-F5344CB8AC3E}">
        <p14:creationId xmlns:p14="http://schemas.microsoft.com/office/powerpoint/2010/main" val="2858580669"/>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672E8C0-70D3-493B-A81B-988AD78C359F}" type="datetimeFigureOut">
              <a:rPr lang="en-GB" smtClean="0"/>
              <a:t>11/02/2019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F587F1-CD4A-4D05-A430-4C4B24A4C222}" type="slidenum">
              <a:rPr lang="en-GB" smtClean="0"/>
              <a:t>‹#›</a:t>
            </a:fld>
            <a:endParaRPr lang="en-GB"/>
          </a:p>
        </p:txBody>
      </p:sp>
    </p:spTree>
    <p:extLst>
      <p:ext uri="{BB962C8B-B14F-4D97-AF65-F5344CB8AC3E}">
        <p14:creationId xmlns:p14="http://schemas.microsoft.com/office/powerpoint/2010/main" val="478401151"/>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72E8C0-70D3-493B-A81B-988AD78C359F}" type="datetimeFigureOut">
              <a:rPr lang="en-GB" smtClean="0"/>
              <a:t>11/02/2019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F587F1-CD4A-4D05-A430-4C4B24A4C222}" type="slidenum">
              <a:rPr lang="en-GB" smtClean="0"/>
              <a:t>‹#›</a:t>
            </a:fld>
            <a:endParaRPr lang="en-GB"/>
          </a:p>
        </p:txBody>
      </p:sp>
    </p:spTree>
    <p:extLst>
      <p:ext uri="{BB962C8B-B14F-4D97-AF65-F5344CB8AC3E}">
        <p14:creationId xmlns:p14="http://schemas.microsoft.com/office/powerpoint/2010/main" val="1146989735"/>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8640"/>
            <a:ext cx="7772400" cy="1470025"/>
          </a:xfrm>
        </p:spPr>
        <p:txBody>
          <a:bodyPr/>
          <a:lstStyle/>
          <a:p>
            <a:r>
              <a:rPr lang="en-GB" b="1" u="sng" dirty="0" smtClean="0"/>
              <a:t>THE WIDER SCHOOL CURRICULUM AT ST. JOHN’S</a:t>
            </a:r>
            <a:endParaRPr lang="en-GB" b="1" u="sng" dirty="0"/>
          </a:p>
        </p:txBody>
      </p:sp>
      <p:sp>
        <p:nvSpPr>
          <p:cNvPr id="3" name="Subtitle 2"/>
          <p:cNvSpPr>
            <a:spLocks noGrp="1"/>
          </p:cNvSpPr>
          <p:nvPr>
            <p:ph type="subTitle" idx="1"/>
          </p:nvPr>
        </p:nvSpPr>
        <p:spPr>
          <a:xfrm>
            <a:off x="179512" y="5733256"/>
            <a:ext cx="8784976" cy="982960"/>
          </a:xfrm>
        </p:spPr>
        <p:txBody>
          <a:bodyPr>
            <a:noAutofit/>
          </a:bodyPr>
          <a:lstStyle/>
          <a:p>
            <a:r>
              <a:rPr lang="en-GB" sz="4000" b="1" dirty="0" smtClean="0">
                <a:solidFill>
                  <a:schemeClr val="tx1"/>
                </a:solidFill>
              </a:rPr>
              <a:t>‘BREADTH, DEPTH AND CREATIVITY’</a:t>
            </a:r>
            <a:endParaRPr lang="en-GB" sz="4000" b="1" dirty="0">
              <a:solidFill>
                <a:schemeClr val="tx1"/>
              </a:solidFill>
            </a:endParaRPr>
          </a:p>
        </p:txBody>
      </p:sp>
      <p:pic>
        <p:nvPicPr>
          <p:cNvPr id="5" name="Picture 4" descr="F:\CC Pics\IMG_2907.JPG"/>
          <p:cNvPicPr/>
          <p:nvPr/>
        </p:nvPicPr>
        <p:blipFill>
          <a:blip r:embed="rId2" cstate="email">
            <a:extLst>
              <a:ext uri="{28A0092B-C50C-407E-A947-70E740481C1C}">
                <a14:useLocalDpi xmlns:a14="http://schemas.microsoft.com/office/drawing/2010/main"/>
              </a:ext>
            </a:extLst>
          </a:blip>
          <a:srcRect/>
          <a:stretch>
            <a:fillRect/>
          </a:stretch>
        </p:blipFill>
        <p:spPr bwMode="auto">
          <a:xfrm rot="5400000">
            <a:off x="680451" y="2135971"/>
            <a:ext cx="3778529" cy="3196233"/>
          </a:xfrm>
          <a:prstGeom prst="rect">
            <a:avLst/>
          </a:prstGeom>
          <a:noFill/>
          <a:ln>
            <a:noFill/>
          </a:ln>
        </p:spPr>
      </p:pic>
      <p:pic>
        <p:nvPicPr>
          <p:cNvPr id="6" name="Picture 5" descr="F:\CC Pics\IMG_3103.JPG"/>
          <p:cNvPicPr/>
          <p:nvPr/>
        </p:nvPicPr>
        <p:blipFill>
          <a:blip r:embed="rId3" cstate="email">
            <a:extLst>
              <a:ext uri="{28A0092B-C50C-407E-A947-70E740481C1C}">
                <a14:useLocalDpi xmlns:a14="http://schemas.microsoft.com/office/drawing/2010/main"/>
              </a:ext>
            </a:extLst>
          </a:blip>
          <a:srcRect/>
          <a:stretch>
            <a:fillRect/>
          </a:stretch>
        </p:blipFill>
        <p:spPr bwMode="auto">
          <a:xfrm rot="5400000">
            <a:off x="4561138" y="2214733"/>
            <a:ext cx="3779520" cy="3037716"/>
          </a:xfrm>
          <a:prstGeom prst="rect">
            <a:avLst/>
          </a:prstGeom>
          <a:noFill/>
          <a:ln>
            <a:noFill/>
          </a:ln>
        </p:spPr>
      </p:pic>
    </p:spTree>
    <p:extLst>
      <p:ext uri="{BB962C8B-B14F-4D97-AF65-F5344CB8AC3E}">
        <p14:creationId xmlns:p14="http://schemas.microsoft.com/office/powerpoint/2010/main" val="1907786253"/>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We want our children to be excited about their learning</a:t>
            </a:r>
            <a:endParaRPr lang="en-GB" dirty="0"/>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187624" y="1600200"/>
            <a:ext cx="6840759" cy="4781128"/>
          </a:xfrm>
        </p:spPr>
      </p:pic>
    </p:spTree>
    <p:extLst>
      <p:ext uri="{BB962C8B-B14F-4D97-AF65-F5344CB8AC3E}">
        <p14:creationId xmlns:p14="http://schemas.microsoft.com/office/powerpoint/2010/main" val="2884326188"/>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We want our curriculum to be fun, </a:t>
            </a:r>
            <a:r>
              <a:rPr lang="en-GB" dirty="0" smtClean="0"/>
              <a:t>inspirational</a:t>
            </a:r>
            <a:r>
              <a:rPr lang="en-GB" dirty="0" smtClean="0"/>
              <a:t>, challenging and exciting…</a:t>
            </a:r>
            <a:endParaRPr lang="en-GB" dirty="0"/>
          </a:p>
        </p:txBody>
      </p:sp>
      <p:pic>
        <p:nvPicPr>
          <p:cNvPr id="5" name="Content Placeholder 4"/>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457200" y="2188976"/>
            <a:ext cx="4038600" cy="3348410"/>
          </a:xfrm>
        </p:spPr>
      </p:pic>
      <p:pic>
        <p:nvPicPr>
          <p:cNvPr id="6" name="Content Placeholder 5"/>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648200" y="2185700"/>
            <a:ext cx="4038600" cy="3354962"/>
          </a:xfrm>
        </p:spPr>
      </p:pic>
      <p:sp>
        <p:nvSpPr>
          <p:cNvPr id="7" name="TextBox 6"/>
          <p:cNvSpPr txBox="1"/>
          <p:nvPr/>
        </p:nvSpPr>
        <p:spPr>
          <a:xfrm>
            <a:off x="323528" y="5517232"/>
            <a:ext cx="4032448" cy="646331"/>
          </a:xfrm>
          <a:prstGeom prst="rect">
            <a:avLst/>
          </a:prstGeom>
          <a:noFill/>
        </p:spPr>
        <p:txBody>
          <a:bodyPr wrap="square" rtlCol="0">
            <a:spAutoFit/>
          </a:bodyPr>
          <a:lstStyle/>
          <a:p>
            <a:pPr algn="ctr"/>
            <a:r>
              <a:rPr lang="en-GB" sz="3600" dirty="0" smtClean="0"/>
              <a:t>…for pupils …</a:t>
            </a:r>
            <a:endParaRPr lang="en-GB" sz="3600" dirty="0"/>
          </a:p>
        </p:txBody>
      </p:sp>
      <p:sp>
        <p:nvSpPr>
          <p:cNvPr id="9" name="TextBox 8"/>
          <p:cNvSpPr txBox="1"/>
          <p:nvPr/>
        </p:nvSpPr>
        <p:spPr>
          <a:xfrm>
            <a:off x="4572000" y="5515628"/>
            <a:ext cx="4392488" cy="646331"/>
          </a:xfrm>
          <a:prstGeom prst="rect">
            <a:avLst/>
          </a:prstGeom>
          <a:noFill/>
        </p:spPr>
        <p:txBody>
          <a:bodyPr wrap="square" rtlCol="0">
            <a:spAutoFit/>
          </a:bodyPr>
          <a:lstStyle/>
          <a:p>
            <a:r>
              <a:rPr lang="en-GB" sz="3600" dirty="0" smtClean="0"/>
              <a:t>…and the staff too!</a:t>
            </a:r>
            <a:endParaRPr lang="en-GB" sz="3600" dirty="0"/>
          </a:p>
        </p:txBody>
      </p:sp>
    </p:spTree>
    <p:extLst>
      <p:ext uri="{BB962C8B-B14F-4D97-AF65-F5344CB8AC3E}">
        <p14:creationId xmlns:p14="http://schemas.microsoft.com/office/powerpoint/2010/main" val="2995110252"/>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r>
              <a:rPr lang="en-GB" sz="3200" b="1" u="sng" dirty="0" smtClean="0"/>
              <a:t>Our Topics Overview</a:t>
            </a:r>
            <a:r>
              <a:rPr lang="en-GB" sz="3200" b="1" dirty="0" smtClean="0"/>
              <a:t/>
            </a:r>
            <a:br>
              <a:rPr lang="en-GB" sz="3200" b="1" dirty="0" smtClean="0"/>
            </a:br>
            <a:r>
              <a:rPr lang="en-GB" sz="3200" b="1" dirty="0" smtClean="0"/>
              <a:t>Our trips and workshops are based on our topics</a:t>
            </a:r>
            <a:endParaRPr lang="en-GB" sz="3200" b="1" dirty="0"/>
          </a:p>
        </p:txBody>
      </p:sp>
      <p:sp>
        <p:nvSpPr>
          <p:cNvPr id="3" name="Content Placeholder 2"/>
          <p:cNvSpPr>
            <a:spLocks noGrp="1"/>
          </p:cNvSpPr>
          <p:nvPr>
            <p:ph idx="1"/>
          </p:nvPr>
        </p:nvSpPr>
        <p:spPr>
          <a:xfrm>
            <a:off x="107504" y="1268760"/>
            <a:ext cx="8928992" cy="2016224"/>
          </a:xfrm>
        </p:spPr>
        <p:txBody>
          <a:bodyPr>
            <a:normAutofit/>
          </a:bodyPr>
          <a:lstStyle/>
          <a:p>
            <a:r>
              <a:rPr lang="en-GB" sz="1400" b="1" dirty="0" smtClean="0"/>
              <a:t>Y1 – Great Explorers, History /Travel &amp; Transport – History / Local Area – Geography / Weather – Geography</a:t>
            </a:r>
          </a:p>
          <a:p>
            <a:r>
              <a:rPr lang="en-GB" sz="1400" b="1" dirty="0" smtClean="0"/>
              <a:t>Y2 – Kings &amp; Queens – History / Great Fire of London – History / magical Maps – Geography / Our World – Geography </a:t>
            </a:r>
          </a:p>
          <a:p>
            <a:r>
              <a:rPr lang="en-GB" sz="1400" b="1" dirty="0" smtClean="0"/>
              <a:t>Y3 Tribal Tales – History / Flow – Geography / Tremors – Geography</a:t>
            </a:r>
          </a:p>
          <a:p>
            <a:r>
              <a:rPr lang="en-GB" sz="1400" b="1" dirty="0" smtClean="0"/>
              <a:t>Y4 – I am Warrior – History / </a:t>
            </a:r>
            <a:r>
              <a:rPr lang="en-GB" sz="1400" b="1" dirty="0" smtClean="0"/>
              <a:t>Trader </a:t>
            </a:r>
            <a:r>
              <a:rPr lang="en-GB" sz="1400" b="1" dirty="0" smtClean="0"/>
              <a:t>Raiders – History / Blue Abyss – Geography / Road Trip USA – Geography</a:t>
            </a:r>
          </a:p>
          <a:p>
            <a:r>
              <a:rPr lang="en-GB" sz="1400" b="1" dirty="0" smtClean="0"/>
              <a:t>Y5 – Off with her head – History / Ancient civilisations – History / Allotments – Geography</a:t>
            </a:r>
          </a:p>
          <a:p>
            <a:r>
              <a:rPr lang="en-GB" sz="1400" b="1" dirty="0" smtClean="0"/>
              <a:t>Y6 – Revolutions – History / Frozen Kingdom – Geography </a:t>
            </a:r>
            <a:r>
              <a:rPr lang="en-GB" sz="1400" b="1" dirty="0" smtClean="0"/>
              <a:t>/ </a:t>
            </a:r>
            <a:r>
              <a:rPr lang="en-GB" sz="1400" b="1" dirty="0" smtClean="0"/>
              <a:t>Gallery Rebels - Art</a:t>
            </a:r>
            <a:endParaRPr lang="en-GB" sz="1400" b="1"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7664" y="3236979"/>
            <a:ext cx="2571750" cy="3236979"/>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88024" y="3284984"/>
            <a:ext cx="2808312" cy="3140967"/>
          </a:xfrm>
          <a:prstGeom prst="rect">
            <a:avLst/>
          </a:prstGeom>
        </p:spPr>
      </p:pic>
      <p:sp>
        <p:nvSpPr>
          <p:cNvPr id="6" name="Footer Placeholder 5"/>
          <p:cNvSpPr>
            <a:spLocks noGrp="1"/>
          </p:cNvSpPr>
          <p:nvPr>
            <p:ph type="ftr" sz="quarter" idx="11"/>
          </p:nvPr>
        </p:nvSpPr>
        <p:spPr/>
        <p:txBody>
          <a:bodyPr/>
          <a:lstStyle/>
          <a:p>
            <a:r>
              <a:rPr lang="en-GB" smtClean="0"/>
              <a:t>NB. Topics to be reviewed 2019-20 in line with new National Curriculum</a:t>
            </a:r>
            <a:endParaRPr lang="en-GB"/>
          </a:p>
        </p:txBody>
      </p:sp>
    </p:spTree>
    <p:extLst>
      <p:ext uri="{BB962C8B-B14F-4D97-AF65-F5344CB8AC3E}">
        <p14:creationId xmlns:p14="http://schemas.microsoft.com/office/powerpoint/2010/main" val="4131016221"/>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Autofit/>
          </a:bodyPr>
          <a:lstStyle/>
          <a:p>
            <a:r>
              <a:rPr lang="en-GB" sz="3600" b="1" dirty="0" smtClean="0">
                <a:solidFill>
                  <a:srgbClr val="FFFF00"/>
                </a:solidFill>
              </a:rPr>
              <a:t>So where do we go to learn </a:t>
            </a:r>
            <a:r>
              <a:rPr lang="en-GB" sz="3600" b="1" dirty="0">
                <a:solidFill>
                  <a:srgbClr val="FFFF00"/>
                </a:solidFill>
              </a:rPr>
              <a:t>in EYFS &amp; KS1 </a:t>
            </a:r>
            <a:r>
              <a:rPr lang="en-GB" sz="3600" b="1" dirty="0" smtClean="0">
                <a:solidFill>
                  <a:srgbClr val="FFFF00"/>
                </a:solidFill>
              </a:rPr>
              <a:t>when we are not in school?</a:t>
            </a:r>
            <a:endParaRPr lang="en-GB" sz="3600" b="1" dirty="0">
              <a:solidFill>
                <a:srgbClr val="FFFF00"/>
              </a:solidFill>
            </a:endParaRPr>
          </a:p>
        </p:txBody>
      </p:sp>
      <p:sp>
        <p:nvSpPr>
          <p:cNvPr id="3" name="Content Placeholder 2"/>
          <p:cNvSpPr>
            <a:spLocks noGrp="1"/>
          </p:cNvSpPr>
          <p:nvPr>
            <p:ph idx="1"/>
          </p:nvPr>
        </p:nvSpPr>
        <p:spPr>
          <a:xfrm>
            <a:off x="457200" y="1340768"/>
            <a:ext cx="8229600" cy="4785395"/>
          </a:xfrm>
        </p:spPr>
        <p:txBody>
          <a:bodyPr>
            <a:normAutofit fontScale="92500" lnSpcReduction="10000"/>
          </a:bodyPr>
          <a:lstStyle/>
          <a:p>
            <a:pPr marL="0" indent="0">
              <a:buNone/>
            </a:pPr>
            <a:r>
              <a:rPr lang="en-GB" sz="2400" b="1" dirty="0" smtClean="0"/>
              <a:t>In recent years we have regularly visited:</a:t>
            </a:r>
          </a:p>
          <a:p>
            <a:pPr marL="0" indent="0">
              <a:buNone/>
            </a:pPr>
            <a:r>
              <a:rPr lang="en-GB" sz="2400" b="1" dirty="0" smtClean="0">
                <a:solidFill>
                  <a:srgbClr val="FFFF00"/>
                </a:solidFill>
              </a:rPr>
              <a:t>NURSERY</a:t>
            </a:r>
            <a:r>
              <a:rPr lang="en-GB" sz="2400" b="1" dirty="0" smtClean="0">
                <a:solidFill>
                  <a:schemeClr val="accent6"/>
                </a:solidFill>
              </a:rPr>
              <a:t> </a:t>
            </a:r>
            <a:r>
              <a:rPr lang="en-GB" sz="2400" b="1" dirty="0" smtClean="0"/>
              <a:t>– Butterfly World, </a:t>
            </a:r>
            <a:r>
              <a:rPr lang="en-GB" sz="2400" b="1" dirty="0" err="1" smtClean="0"/>
              <a:t>Grovelands</a:t>
            </a:r>
            <a:r>
              <a:rPr lang="en-GB" sz="2400" b="1" dirty="0" smtClean="0"/>
              <a:t> </a:t>
            </a:r>
            <a:r>
              <a:rPr lang="en-GB" sz="2400" b="1" dirty="0" smtClean="0"/>
              <a:t>Park seasonal walks, Golders Hill Park, Paradise Park and The Arts Depot, Finchley.</a:t>
            </a:r>
          </a:p>
          <a:p>
            <a:pPr marL="0" indent="0">
              <a:buNone/>
            </a:pPr>
            <a:r>
              <a:rPr lang="en-GB" sz="2400" b="1" dirty="0" smtClean="0">
                <a:solidFill>
                  <a:srgbClr val="FFFF00"/>
                </a:solidFill>
              </a:rPr>
              <a:t>RECEPTION</a:t>
            </a:r>
            <a:r>
              <a:rPr lang="en-GB" sz="2400" b="1" dirty="0" smtClean="0">
                <a:solidFill>
                  <a:schemeClr val="accent6"/>
                </a:solidFill>
              </a:rPr>
              <a:t> </a:t>
            </a:r>
            <a:r>
              <a:rPr lang="en-GB" sz="2400" b="1" dirty="0" smtClean="0"/>
              <a:t>– Science Museum, London Zoo, Veolia Water, </a:t>
            </a:r>
            <a:r>
              <a:rPr lang="en-GB" sz="2400" b="1" dirty="0" err="1" smtClean="0"/>
              <a:t>Aldenham</a:t>
            </a:r>
            <a:r>
              <a:rPr lang="en-GB" sz="2400" b="1" dirty="0" smtClean="0"/>
              <a:t> Country Park, </a:t>
            </a:r>
            <a:r>
              <a:rPr lang="en-GB" sz="2400" b="1" dirty="0" smtClean="0"/>
              <a:t>The Arts </a:t>
            </a:r>
            <a:r>
              <a:rPr lang="en-GB" sz="2400" b="1" dirty="0" smtClean="0"/>
              <a:t>Depot, Pets at Home, The London Aquarium, Natural History Museum, Discover Children’s Centre</a:t>
            </a:r>
          </a:p>
          <a:p>
            <a:pPr marL="0" indent="0">
              <a:buNone/>
            </a:pPr>
            <a:r>
              <a:rPr lang="en-GB" sz="2400" b="1" dirty="0" smtClean="0">
                <a:solidFill>
                  <a:srgbClr val="FFFF00"/>
                </a:solidFill>
              </a:rPr>
              <a:t>Y1</a:t>
            </a:r>
            <a:r>
              <a:rPr lang="en-GB" sz="2400" b="1" dirty="0" smtClean="0"/>
              <a:t> – The RAF Museum, Southgate Fire Station</a:t>
            </a:r>
            <a:r>
              <a:rPr lang="en-GB" sz="2400" b="1" dirty="0" smtClean="0"/>
              <a:t>, The </a:t>
            </a:r>
            <a:r>
              <a:rPr lang="en-GB" sz="2400" b="1" dirty="0" smtClean="0"/>
              <a:t>Monument, London Canal Museum, The Ragged School, Finchley Synagogue, The Little Angel Theatre, Horniman Museum, Natural History </a:t>
            </a:r>
            <a:r>
              <a:rPr lang="en-GB" sz="2400" b="1" dirty="0" smtClean="0"/>
              <a:t>Museum, London </a:t>
            </a:r>
            <a:r>
              <a:rPr lang="en-GB" sz="2400" b="1" dirty="0" smtClean="0"/>
              <a:t>Transport Museum</a:t>
            </a:r>
          </a:p>
          <a:p>
            <a:pPr marL="0" indent="0">
              <a:buNone/>
            </a:pPr>
            <a:r>
              <a:rPr lang="en-GB" sz="2400" b="1" dirty="0" smtClean="0">
                <a:solidFill>
                  <a:srgbClr val="FFFF00"/>
                </a:solidFill>
              </a:rPr>
              <a:t>Y2</a:t>
            </a:r>
            <a:r>
              <a:rPr lang="en-GB" sz="2400" b="1" dirty="0" smtClean="0">
                <a:solidFill>
                  <a:schemeClr val="accent6"/>
                </a:solidFill>
              </a:rPr>
              <a:t> </a:t>
            </a:r>
            <a:r>
              <a:rPr lang="en-GB" sz="2400" b="1" dirty="0" smtClean="0"/>
              <a:t>– Hampton Court, Royal Gunpowder Mills, </a:t>
            </a:r>
            <a:r>
              <a:rPr lang="en-GB" sz="2400" b="1" dirty="0" err="1" smtClean="0"/>
              <a:t>Aldenham</a:t>
            </a:r>
            <a:r>
              <a:rPr lang="en-GB" sz="2400" b="1" dirty="0" smtClean="0"/>
              <a:t> Country Park, Highgate Woods, The Cutty Sark, Colchester Castle, London Aquarium, Lee Valley Environmental Centre, The Butterfly Farm, Fort </a:t>
            </a:r>
            <a:r>
              <a:rPr lang="en-GB" sz="2400" b="1" dirty="0" err="1" smtClean="0"/>
              <a:t>Knebworth</a:t>
            </a:r>
            <a:r>
              <a:rPr lang="en-GB" sz="2400" b="1" dirty="0" smtClean="0"/>
              <a:t> </a:t>
            </a:r>
            <a:endParaRPr lang="en-GB" sz="2400" b="1" dirty="0"/>
          </a:p>
        </p:txBody>
      </p:sp>
    </p:spTree>
    <p:extLst>
      <p:ext uri="{BB962C8B-B14F-4D97-AF65-F5344CB8AC3E}">
        <p14:creationId xmlns:p14="http://schemas.microsoft.com/office/powerpoint/2010/main" val="160366660"/>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b="1" dirty="0">
                <a:solidFill>
                  <a:srgbClr val="FFFF00"/>
                </a:solidFill>
              </a:rPr>
              <a:t>So where do we go </a:t>
            </a:r>
            <a:r>
              <a:rPr lang="en-GB" sz="3600" b="1" dirty="0" smtClean="0">
                <a:solidFill>
                  <a:srgbClr val="FFFF00"/>
                </a:solidFill>
              </a:rPr>
              <a:t>to learn in </a:t>
            </a:r>
            <a:r>
              <a:rPr lang="en-GB" sz="3600" b="1" dirty="0">
                <a:solidFill>
                  <a:srgbClr val="FFFF00"/>
                </a:solidFill>
              </a:rPr>
              <a:t>KS2 </a:t>
            </a:r>
            <a:r>
              <a:rPr lang="en-GB" sz="3600" b="1" dirty="0" smtClean="0">
                <a:solidFill>
                  <a:srgbClr val="FFFF00"/>
                </a:solidFill>
              </a:rPr>
              <a:t> </a:t>
            </a:r>
            <a:r>
              <a:rPr lang="en-GB" sz="3600" b="1" dirty="0">
                <a:solidFill>
                  <a:srgbClr val="FFFF00"/>
                </a:solidFill>
              </a:rPr>
              <a:t>when we are not in school?</a:t>
            </a:r>
            <a:endParaRPr lang="en-GB" dirty="0"/>
          </a:p>
        </p:txBody>
      </p:sp>
      <p:sp>
        <p:nvSpPr>
          <p:cNvPr id="3" name="Content Placeholder 2"/>
          <p:cNvSpPr>
            <a:spLocks noGrp="1"/>
          </p:cNvSpPr>
          <p:nvPr>
            <p:ph idx="1"/>
          </p:nvPr>
        </p:nvSpPr>
        <p:spPr>
          <a:xfrm>
            <a:off x="457200" y="1600200"/>
            <a:ext cx="8229600" cy="4925144"/>
          </a:xfrm>
        </p:spPr>
        <p:txBody>
          <a:bodyPr>
            <a:normAutofit lnSpcReduction="10000"/>
          </a:bodyPr>
          <a:lstStyle/>
          <a:p>
            <a:r>
              <a:rPr lang="en-GB" sz="2200" b="1" dirty="0" smtClean="0">
                <a:solidFill>
                  <a:srgbClr val="FFFF00"/>
                </a:solidFill>
              </a:rPr>
              <a:t>Y3</a:t>
            </a:r>
            <a:r>
              <a:rPr lang="en-GB" sz="2200" b="1" dirty="0" smtClean="0"/>
              <a:t> – Science Museum, Roman Verulamium, Maritime Museum, Celtic Harmony, the LSO Barbican, The Wallace Collection, The Royal Observatory, Nanak </a:t>
            </a:r>
            <a:r>
              <a:rPr lang="en-GB" sz="2200" b="1" dirty="0" err="1" smtClean="0"/>
              <a:t>Darbar</a:t>
            </a:r>
            <a:r>
              <a:rPr lang="en-GB" sz="2200" b="1" dirty="0" smtClean="0"/>
              <a:t> </a:t>
            </a:r>
            <a:r>
              <a:rPr lang="en-GB" sz="2200" b="1" dirty="0" err="1" smtClean="0"/>
              <a:t>Gudhwara</a:t>
            </a:r>
            <a:endParaRPr lang="en-GB" sz="2200" b="1" dirty="0" smtClean="0"/>
          </a:p>
          <a:p>
            <a:r>
              <a:rPr lang="en-GB" sz="2200" b="1" dirty="0" smtClean="0">
                <a:solidFill>
                  <a:srgbClr val="FFFF00"/>
                </a:solidFill>
              </a:rPr>
              <a:t>Y4 </a:t>
            </a:r>
            <a:r>
              <a:rPr lang="en-GB" sz="2200" b="1" dirty="0" smtClean="0"/>
              <a:t>– Hatfield House, Kew Gardens, Lego Land, London Fire Brigade Museum, Maritime Museum, Horniman Museum, </a:t>
            </a:r>
            <a:r>
              <a:rPr lang="en-GB" sz="2200" b="1" dirty="0" err="1" smtClean="0"/>
              <a:t>Coppetts</a:t>
            </a:r>
            <a:r>
              <a:rPr lang="en-GB" sz="2200" b="1" dirty="0" smtClean="0"/>
              <a:t> Wood nature Study</a:t>
            </a:r>
          </a:p>
          <a:p>
            <a:r>
              <a:rPr lang="en-GB" sz="2200" b="1" dirty="0" smtClean="0">
                <a:solidFill>
                  <a:srgbClr val="FFFF00"/>
                </a:solidFill>
              </a:rPr>
              <a:t>Y5</a:t>
            </a:r>
            <a:r>
              <a:rPr lang="en-GB" sz="2200" b="1" dirty="0" smtClean="0"/>
              <a:t> – The Golden Hinde, London Aquarium, Science Museum, Lee Valley Environmental Centre, Tower of London, Hyde Park Field Centre, National Car Museum, WW1 Memorial Garden, The London Buddhist Centre, St. Paul’s Cathedral, Cornwall (Y5 school journey)</a:t>
            </a:r>
          </a:p>
          <a:p>
            <a:r>
              <a:rPr lang="en-GB" sz="2200" b="1" dirty="0" smtClean="0">
                <a:solidFill>
                  <a:srgbClr val="FFFF00"/>
                </a:solidFill>
              </a:rPr>
              <a:t>Y6 </a:t>
            </a:r>
            <a:r>
              <a:rPr lang="en-GB" sz="2200" b="1" dirty="0" smtClean="0"/>
              <a:t>– </a:t>
            </a:r>
            <a:r>
              <a:rPr lang="en-GB" sz="2200" b="1" dirty="0" smtClean="0"/>
              <a:t>Junior Citizen</a:t>
            </a:r>
            <a:r>
              <a:rPr lang="en-GB" sz="2200" b="1" dirty="0" smtClean="0"/>
              <a:t>, </a:t>
            </a:r>
            <a:r>
              <a:rPr lang="en-GB" sz="2200" b="1" dirty="0" smtClean="0"/>
              <a:t>Henry Moore Museum, Imperial War Museum, Westminster Abbey, The Palace of Westminster, Science Museum, </a:t>
            </a:r>
            <a:r>
              <a:rPr lang="en-GB" sz="2200" b="1" dirty="0" smtClean="0"/>
              <a:t>The National Gallery</a:t>
            </a:r>
            <a:r>
              <a:rPr lang="en-GB" sz="2200" b="1" dirty="0" smtClean="0"/>
              <a:t>, </a:t>
            </a:r>
            <a:r>
              <a:rPr lang="en-GB" sz="2200" b="1" dirty="0" smtClean="0"/>
              <a:t>Norfolk (Y6 school journey</a:t>
            </a:r>
            <a:r>
              <a:rPr lang="en-GB" sz="2200" b="1" dirty="0" smtClean="0"/>
              <a:t>), St. James’ Church Christmas experience</a:t>
            </a:r>
            <a:endParaRPr lang="en-GB" sz="2200" b="1" dirty="0"/>
          </a:p>
        </p:txBody>
      </p:sp>
    </p:spTree>
    <p:extLst>
      <p:ext uri="{BB962C8B-B14F-4D97-AF65-F5344CB8AC3E}">
        <p14:creationId xmlns:p14="http://schemas.microsoft.com/office/powerpoint/2010/main" val="3491855888"/>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N:\Class Photos 2014-15\Y1\Dinosaur Encounter session January 2015\IMG_0686.JPG"/>
          <p:cNvPicPr>
            <a:picLocks noGrp="1" noChangeAspect="1" noChangeArrowheads="1"/>
          </p:cNvPicPr>
          <p:nvPr>
            <p:ph type="pic" idx="4294967295"/>
          </p:nvPr>
        </p:nvPicPr>
        <p:blipFill>
          <a:blip r:embed="rId2" cstate="email">
            <a:extLst>
              <a:ext uri="{28A0092B-C50C-407E-A947-70E740481C1C}">
                <a14:useLocalDpi xmlns:a14="http://schemas.microsoft.com/office/drawing/2010/main"/>
              </a:ext>
            </a:extLst>
          </a:blip>
          <a:srcRect l="8038" r="8038"/>
          <a:stretch>
            <a:fillRect/>
          </a:stretch>
        </p:blipFill>
        <p:spPr>
          <a:xfrm>
            <a:off x="1758353" y="116632"/>
            <a:ext cx="5486400" cy="4104456"/>
          </a:xfr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36859" y="-90930"/>
            <a:ext cx="6529388" cy="139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07704" y="4089400"/>
            <a:ext cx="5621338" cy="2651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0927458"/>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N:\Class Photos 2014-15\Y1\Dinosaur Encounter session January 2015\IMG_070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a:xfrm>
            <a:off x="269776" y="3172215"/>
            <a:ext cx="3798168" cy="256104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15157" y="5661248"/>
            <a:ext cx="6529388" cy="139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231926" y="260648"/>
            <a:ext cx="4572000" cy="2696123"/>
          </a:xfrm>
          <a:prstGeom prst="rect">
            <a:avLst/>
          </a:prstGeom>
        </p:spPr>
        <p:txBody>
          <a:bodyPr>
            <a:spAutoFit/>
          </a:bodyPr>
          <a:lstStyle/>
          <a:p>
            <a:pPr marL="342900" lvl="0" indent="-342900" eaLnBrk="0" fontAlgn="base" hangingPunct="0">
              <a:spcBef>
                <a:spcPct val="20000"/>
              </a:spcBef>
              <a:spcAft>
                <a:spcPct val="0"/>
              </a:spcAft>
              <a:buClr>
                <a:srgbClr val="99FF99"/>
              </a:buClr>
              <a:buSzPct val="80000"/>
              <a:buFont typeface="Wingdings" pitchFamily="2" charset="2"/>
              <a:buChar char="Ø"/>
              <a:defRPr/>
            </a:pPr>
            <a:r>
              <a:rPr lang="en-GB" b="1" kern="0" dirty="0" err="1" smtClean="0">
                <a:solidFill>
                  <a:srgbClr val="FFFF00"/>
                </a:solidFill>
                <a:effectLst>
                  <a:outerShdw blurRad="38100" dist="38100" dir="2700000" algn="tl">
                    <a:srgbClr val="000000"/>
                  </a:outerShdw>
                </a:effectLst>
                <a:latin typeface="Arial"/>
                <a:cs typeface="Arial"/>
              </a:rPr>
              <a:t>Blunderbus</a:t>
            </a:r>
            <a:r>
              <a:rPr lang="en-GB" b="1" kern="0" dirty="0" smtClean="0">
                <a:solidFill>
                  <a:srgbClr val="FFFF00"/>
                </a:solidFill>
                <a:effectLst>
                  <a:outerShdw blurRad="38100" dist="38100" dir="2700000" algn="tl">
                    <a:srgbClr val="000000"/>
                  </a:outerShdw>
                </a:effectLst>
                <a:latin typeface="Arial"/>
                <a:cs typeface="Arial"/>
              </a:rPr>
              <a:t> Theatre workshops</a:t>
            </a:r>
            <a:endParaRPr lang="en-GB" b="1" kern="0" dirty="0">
              <a:solidFill>
                <a:srgbClr val="FFFF00"/>
              </a:solidFill>
              <a:effectLst>
                <a:outerShdw blurRad="38100" dist="38100" dir="2700000" algn="tl">
                  <a:srgbClr val="000000"/>
                </a:outerShdw>
              </a:effectLst>
              <a:latin typeface="Arial"/>
              <a:cs typeface="Arial"/>
            </a:endParaRPr>
          </a:p>
          <a:p>
            <a:pPr marL="342900" lvl="0" indent="-342900" eaLnBrk="0" fontAlgn="base" hangingPunct="0">
              <a:spcBef>
                <a:spcPct val="20000"/>
              </a:spcBef>
              <a:spcAft>
                <a:spcPct val="0"/>
              </a:spcAft>
              <a:buClr>
                <a:srgbClr val="99FF99"/>
              </a:buClr>
              <a:buSzPct val="80000"/>
              <a:buFont typeface="Wingdings" pitchFamily="2" charset="2"/>
              <a:buChar char="Ø"/>
              <a:defRPr/>
            </a:pPr>
            <a:r>
              <a:rPr lang="en-GB" b="1" kern="0" dirty="0" smtClean="0">
                <a:solidFill>
                  <a:srgbClr val="FFFF00"/>
                </a:solidFill>
                <a:effectLst>
                  <a:outerShdw blurRad="38100" dist="38100" dir="2700000" algn="tl">
                    <a:srgbClr val="000000"/>
                  </a:outerShdw>
                </a:effectLst>
                <a:latin typeface="Arial"/>
                <a:cs typeface="Arial"/>
              </a:rPr>
              <a:t>Young Shakespeare workshops</a:t>
            </a:r>
            <a:endParaRPr lang="en-GB" b="1" kern="0" dirty="0">
              <a:solidFill>
                <a:srgbClr val="FFFF00"/>
              </a:solidFill>
              <a:effectLst>
                <a:outerShdw blurRad="38100" dist="38100" dir="2700000" algn="tl">
                  <a:srgbClr val="000000"/>
                </a:outerShdw>
              </a:effectLst>
              <a:latin typeface="Arial"/>
              <a:cs typeface="Arial"/>
            </a:endParaRPr>
          </a:p>
          <a:p>
            <a:pPr marL="342900" lvl="0" indent="-342900" eaLnBrk="0" fontAlgn="base" hangingPunct="0">
              <a:spcBef>
                <a:spcPct val="20000"/>
              </a:spcBef>
              <a:spcAft>
                <a:spcPct val="0"/>
              </a:spcAft>
              <a:buClr>
                <a:srgbClr val="99FF99"/>
              </a:buClr>
              <a:buSzPct val="80000"/>
              <a:buFont typeface="Wingdings" pitchFamily="2" charset="2"/>
              <a:buChar char="Ø"/>
              <a:defRPr/>
            </a:pPr>
            <a:r>
              <a:rPr lang="en-GB" b="1" kern="0" dirty="0" smtClean="0">
                <a:solidFill>
                  <a:srgbClr val="FFFF00"/>
                </a:solidFill>
                <a:effectLst>
                  <a:outerShdw blurRad="38100" dist="38100" dir="2700000" algn="tl">
                    <a:srgbClr val="000000"/>
                  </a:outerShdw>
                </a:effectLst>
                <a:latin typeface="Arial"/>
                <a:cs typeface="Arial"/>
              </a:rPr>
              <a:t>Junk Orchestra workshops</a:t>
            </a:r>
            <a:endParaRPr lang="en-GB" b="1" kern="0" dirty="0">
              <a:solidFill>
                <a:srgbClr val="FFFF00"/>
              </a:solidFill>
              <a:effectLst>
                <a:outerShdw blurRad="38100" dist="38100" dir="2700000" algn="tl">
                  <a:srgbClr val="000000"/>
                </a:outerShdw>
              </a:effectLst>
              <a:latin typeface="Arial"/>
              <a:cs typeface="Arial"/>
            </a:endParaRPr>
          </a:p>
          <a:p>
            <a:pPr marL="342900" lvl="0" indent="-342900" eaLnBrk="0" fontAlgn="base" hangingPunct="0">
              <a:spcBef>
                <a:spcPct val="20000"/>
              </a:spcBef>
              <a:spcAft>
                <a:spcPct val="0"/>
              </a:spcAft>
              <a:buClr>
                <a:srgbClr val="99FF99"/>
              </a:buClr>
              <a:buSzPct val="80000"/>
              <a:buFont typeface="Wingdings" pitchFamily="2" charset="2"/>
              <a:buChar char="Ø"/>
              <a:defRPr/>
            </a:pPr>
            <a:r>
              <a:rPr lang="en-GB" b="1" kern="0" dirty="0">
                <a:solidFill>
                  <a:srgbClr val="FFFF00"/>
                </a:solidFill>
                <a:effectLst>
                  <a:outerShdw blurRad="38100" dist="38100" dir="2700000" algn="tl">
                    <a:srgbClr val="000000"/>
                  </a:outerShdw>
                </a:effectLst>
                <a:latin typeface="Arial"/>
                <a:cs typeface="Arial"/>
              </a:rPr>
              <a:t>Design Technology workshops</a:t>
            </a:r>
          </a:p>
          <a:p>
            <a:pPr marL="342900" lvl="0" indent="-342900" eaLnBrk="0" fontAlgn="base" hangingPunct="0">
              <a:spcBef>
                <a:spcPct val="20000"/>
              </a:spcBef>
              <a:spcAft>
                <a:spcPct val="0"/>
              </a:spcAft>
              <a:buClr>
                <a:srgbClr val="99FF99"/>
              </a:buClr>
              <a:buSzPct val="80000"/>
              <a:buFont typeface="Wingdings" pitchFamily="2" charset="2"/>
              <a:buChar char="Ø"/>
              <a:defRPr/>
            </a:pPr>
            <a:r>
              <a:rPr lang="en-GB" b="1" kern="0" dirty="0" smtClean="0">
                <a:solidFill>
                  <a:srgbClr val="FFFF00"/>
                </a:solidFill>
                <a:effectLst>
                  <a:outerShdw blurRad="38100" dist="38100" dir="2700000" algn="tl">
                    <a:srgbClr val="000000"/>
                  </a:outerShdw>
                </a:effectLst>
                <a:latin typeface="Arial"/>
                <a:cs typeface="Arial"/>
              </a:rPr>
              <a:t>Freshwater Theatre workshops</a:t>
            </a:r>
            <a:endParaRPr lang="en-GB" b="1" kern="0" dirty="0">
              <a:solidFill>
                <a:srgbClr val="FFFF00"/>
              </a:solidFill>
              <a:effectLst>
                <a:outerShdw blurRad="38100" dist="38100" dir="2700000" algn="tl">
                  <a:srgbClr val="000000"/>
                </a:outerShdw>
              </a:effectLst>
              <a:latin typeface="Arial"/>
              <a:cs typeface="Arial"/>
            </a:endParaRPr>
          </a:p>
          <a:p>
            <a:pPr marL="342900" lvl="0" indent="-342900" eaLnBrk="0" fontAlgn="base" hangingPunct="0">
              <a:spcBef>
                <a:spcPct val="20000"/>
              </a:spcBef>
              <a:spcAft>
                <a:spcPct val="0"/>
              </a:spcAft>
              <a:buClr>
                <a:srgbClr val="99FF99"/>
              </a:buClr>
              <a:buSzPct val="80000"/>
              <a:buFont typeface="Wingdings" pitchFamily="2" charset="2"/>
              <a:buChar char="Ø"/>
              <a:defRPr/>
            </a:pPr>
            <a:r>
              <a:rPr lang="en-GB" b="1" kern="0" dirty="0" smtClean="0">
                <a:solidFill>
                  <a:srgbClr val="FFFF00"/>
                </a:solidFill>
                <a:effectLst>
                  <a:outerShdw blurRad="38100" dist="38100" dir="2700000" algn="tl">
                    <a:srgbClr val="000000"/>
                  </a:outerShdw>
                </a:effectLst>
                <a:latin typeface="Arial"/>
                <a:cs typeface="Arial"/>
              </a:rPr>
              <a:t>Billingsgate Market </a:t>
            </a:r>
            <a:r>
              <a:rPr lang="en-GB" b="1" kern="0" dirty="0">
                <a:solidFill>
                  <a:srgbClr val="FFFF00"/>
                </a:solidFill>
                <a:effectLst>
                  <a:outerShdw blurRad="38100" dist="38100" dir="2700000" algn="tl">
                    <a:srgbClr val="000000"/>
                  </a:outerShdw>
                </a:effectLst>
                <a:latin typeface="Arial"/>
                <a:cs typeface="Arial"/>
              </a:rPr>
              <a:t>workshop</a:t>
            </a:r>
          </a:p>
          <a:p>
            <a:pPr marL="342900" lvl="0" indent="-342900" eaLnBrk="0" fontAlgn="base" hangingPunct="0">
              <a:spcBef>
                <a:spcPct val="20000"/>
              </a:spcBef>
              <a:spcAft>
                <a:spcPct val="0"/>
              </a:spcAft>
              <a:buClr>
                <a:srgbClr val="99FF99"/>
              </a:buClr>
              <a:buSzPct val="80000"/>
              <a:buFont typeface="Wingdings" pitchFamily="2" charset="2"/>
              <a:buChar char="Ø"/>
              <a:defRPr/>
            </a:pPr>
            <a:r>
              <a:rPr lang="en-GB" b="1" kern="0" dirty="0" smtClean="0">
                <a:solidFill>
                  <a:srgbClr val="FFFF00"/>
                </a:solidFill>
                <a:effectLst>
                  <a:outerShdw blurRad="38100" dist="38100" dir="2700000" algn="tl">
                    <a:srgbClr val="000000"/>
                  </a:outerShdw>
                </a:effectLst>
                <a:latin typeface="Arial"/>
                <a:cs typeface="Arial"/>
              </a:rPr>
              <a:t>Play </a:t>
            </a:r>
            <a:r>
              <a:rPr lang="en-GB" b="1" kern="0" dirty="0">
                <a:solidFill>
                  <a:srgbClr val="FFFF00"/>
                </a:solidFill>
                <a:effectLst>
                  <a:outerShdw blurRad="38100" dist="38100" dir="2700000" algn="tl">
                    <a:srgbClr val="000000"/>
                  </a:outerShdw>
                </a:effectLst>
                <a:latin typeface="Arial"/>
                <a:cs typeface="Arial"/>
              </a:rPr>
              <a:t>in a </a:t>
            </a:r>
            <a:r>
              <a:rPr lang="en-GB" b="1" kern="0" dirty="0" smtClean="0">
                <a:solidFill>
                  <a:srgbClr val="FFFF00"/>
                </a:solidFill>
                <a:effectLst>
                  <a:outerShdw blurRad="38100" dist="38100" dir="2700000" algn="tl">
                    <a:srgbClr val="000000"/>
                  </a:outerShdw>
                </a:effectLst>
                <a:latin typeface="Arial"/>
                <a:cs typeface="Arial"/>
              </a:rPr>
              <a:t>Day </a:t>
            </a:r>
            <a:r>
              <a:rPr lang="en-GB" b="1" kern="0" dirty="0">
                <a:solidFill>
                  <a:srgbClr val="FFFF00"/>
                </a:solidFill>
                <a:effectLst>
                  <a:outerShdw blurRad="38100" dist="38100" dir="2700000" algn="tl">
                    <a:srgbClr val="000000"/>
                  </a:outerShdw>
                </a:effectLst>
                <a:latin typeface="Arial"/>
                <a:cs typeface="Arial"/>
              </a:rPr>
              <a:t>workshop</a:t>
            </a:r>
          </a:p>
          <a:p>
            <a:pPr marL="342900" lvl="0" indent="-342900" eaLnBrk="0" fontAlgn="base" hangingPunct="0">
              <a:spcBef>
                <a:spcPct val="20000"/>
              </a:spcBef>
              <a:spcAft>
                <a:spcPct val="0"/>
              </a:spcAft>
              <a:buClr>
                <a:srgbClr val="99FF99"/>
              </a:buClr>
              <a:buSzPct val="80000"/>
              <a:buFont typeface="Wingdings" pitchFamily="2" charset="2"/>
              <a:buChar char="Ø"/>
              <a:defRPr/>
            </a:pPr>
            <a:r>
              <a:rPr lang="en-GB" b="1" kern="0" dirty="0">
                <a:solidFill>
                  <a:srgbClr val="FFFF00"/>
                </a:solidFill>
                <a:effectLst>
                  <a:outerShdw blurRad="38100" dist="38100" dir="2700000" algn="tl">
                    <a:srgbClr val="000000"/>
                  </a:outerShdw>
                </a:effectLst>
                <a:latin typeface="Arial"/>
                <a:cs typeface="Arial"/>
              </a:rPr>
              <a:t>Roald Dahl workshop</a:t>
            </a:r>
          </a:p>
        </p:txBody>
      </p:sp>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17926" y="3172215"/>
            <a:ext cx="3942506" cy="2561042"/>
          </a:xfrm>
          <a:prstGeom prst="rect">
            <a:avLst/>
          </a:prstGeom>
        </p:spPr>
      </p:pic>
    </p:spTree>
    <p:extLst>
      <p:ext uri="{BB962C8B-B14F-4D97-AF65-F5344CB8AC3E}">
        <p14:creationId xmlns:p14="http://schemas.microsoft.com/office/powerpoint/2010/main" val="4268526376"/>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76" y="1772816"/>
            <a:ext cx="8229600" cy="1143000"/>
          </a:xfrm>
        </p:spPr>
        <p:txBody>
          <a:bodyPr>
            <a:normAutofit fontScale="90000"/>
          </a:bodyPr>
          <a:lstStyle/>
          <a:p>
            <a:pPr lvl="0" algn="l" eaLnBrk="0" fontAlgn="base" hangingPunct="0">
              <a:spcBef>
                <a:spcPct val="20000"/>
              </a:spcBef>
              <a:spcAft>
                <a:spcPct val="0"/>
              </a:spcAft>
              <a:defRPr/>
            </a:pPr>
            <a:r>
              <a:rPr lang="en-GB" sz="2400" b="1" kern="0" dirty="0">
                <a:solidFill>
                  <a:srgbClr val="FFFF00"/>
                </a:solidFill>
                <a:effectLst>
                  <a:outerShdw blurRad="38100" dist="38100" dir="2700000" algn="tl">
                    <a:srgbClr val="000000"/>
                  </a:outerShdw>
                </a:effectLst>
                <a:latin typeface="Arial"/>
                <a:ea typeface="+mn-ea"/>
                <a:cs typeface="Arial"/>
              </a:rPr>
              <a:t>PARENTS – </a:t>
            </a:r>
            <a:r>
              <a:rPr lang="en-GB" sz="2400" b="1" u="sng" kern="0" dirty="0">
                <a:solidFill>
                  <a:srgbClr val="FFFF00"/>
                </a:solidFill>
                <a:effectLst>
                  <a:outerShdw blurRad="38100" dist="38100" dir="2700000" algn="tl">
                    <a:srgbClr val="000000"/>
                  </a:outerShdw>
                </a:effectLst>
                <a:latin typeface="Arial"/>
                <a:ea typeface="+mn-ea"/>
                <a:cs typeface="Arial"/>
              </a:rPr>
              <a:t>Voluntary</a:t>
            </a:r>
            <a:r>
              <a:rPr lang="en-GB" sz="2400" b="1" kern="0" dirty="0">
                <a:solidFill>
                  <a:srgbClr val="FFFF00"/>
                </a:solidFill>
                <a:effectLst>
                  <a:outerShdw blurRad="38100" dist="38100" dir="2700000" algn="tl">
                    <a:srgbClr val="000000"/>
                  </a:outerShdw>
                </a:effectLst>
                <a:latin typeface="Arial"/>
                <a:ea typeface="+mn-ea"/>
                <a:cs typeface="Arial"/>
              </a:rPr>
              <a:t> Contribution of £15 per child per term</a:t>
            </a:r>
            <a:br>
              <a:rPr lang="en-GB" sz="2400" b="1" kern="0" dirty="0">
                <a:solidFill>
                  <a:srgbClr val="FFFF00"/>
                </a:solidFill>
                <a:effectLst>
                  <a:outerShdw blurRad="38100" dist="38100" dir="2700000" algn="tl">
                    <a:srgbClr val="000000"/>
                  </a:outerShdw>
                </a:effectLst>
                <a:latin typeface="Arial"/>
                <a:ea typeface="+mn-ea"/>
                <a:cs typeface="Arial"/>
              </a:rPr>
            </a:br>
            <a:r>
              <a:rPr lang="en-GB" sz="2400" b="1" kern="0" dirty="0">
                <a:solidFill>
                  <a:srgbClr val="FFFF00"/>
                </a:solidFill>
                <a:effectLst>
                  <a:outerShdw blurRad="38100" dist="38100" dir="2700000" algn="tl">
                    <a:srgbClr val="000000"/>
                  </a:outerShdw>
                </a:effectLst>
                <a:latin typeface="Arial"/>
                <a:ea typeface="+mn-ea"/>
                <a:cs typeface="Arial"/>
              </a:rPr>
              <a:t>THE PTFA - £3,500 per year</a:t>
            </a:r>
            <a:br>
              <a:rPr lang="en-GB" sz="2400" b="1" kern="0" dirty="0">
                <a:solidFill>
                  <a:srgbClr val="FFFF00"/>
                </a:solidFill>
                <a:effectLst>
                  <a:outerShdw blurRad="38100" dist="38100" dir="2700000" algn="tl">
                    <a:srgbClr val="000000"/>
                  </a:outerShdw>
                </a:effectLst>
                <a:latin typeface="Arial"/>
                <a:ea typeface="+mn-ea"/>
                <a:cs typeface="Arial"/>
              </a:rPr>
            </a:br>
            <a:r>
              <a:rPr lang="en-GB" sz="2400" b="1" kern="0" dirty="0">
                <a:solidFill>
                  <a:srgbClr val="FFFF00"/>
                </a:solidFill>
                <a:effectLst>
                  <a:outerShdw blurRad="38100" dist="38100" dir="2700000" algn="tl">
                    <a:srgbClr val="000000"/>
                  </a:outerShdw>
                </a:effectLst>
                <a:latin typeface="Arial"/>
                <a:ea typeface="+mn-ea"/>
                <a:cs typeface="Arial"/>
              </a:rPr>
              <a:t>FRIERN BARNET EDUCATION TRUST - £5,000 per year</a:t>
            </a:r>
            <a:br>
              <a:rPr lang="en-GB" sz="2400" b="1" kern="0" dirty="0">
                <a:solidFill>
                  <a:srgbClr val="FFFF00"/>
                </a:solidFill>
                <a:effectLst>
                  <a:outerShdw blurRad="38100" dist="38100" dir="2700000" algn="tl">
                    <a:srgbClr val="000000"/>
                  </a:outerShdw>
                </a:effectLst>
                <a:latin typeface="Arial"/>
                <a:ea typeface="+mn-ea"/>
                <a:cs typeface="Arial"/>
              </a:rPr>
            </a:br>
            <a:r>
              <a:rPr lang="en-GB" sz="2400" b="1" kern="0" dirty="0">
                <a:solidFill>
                  <a:srgbClr val="FFFF00"/>
                </a:solidFill>
                <a:effectLst>
                  <a:outerShdw blurRad="38100" dist="38100" dir="2700000" algn="tl">
                    <a:srgbClr val="000000"/>
                  </a:outerShdw>
                </a:effectLst>
                <a:latin typeface="Arial"/>
                <a:ea typeface="+mn-ea"/>
                <a:cs typeface="Arial"/>
              </a:rPr>
              <a:t>SCHOOL BUDGET - </a:t>
            </a:r>
            <a:r>
              <a:rPr lang="en-GB" sz="2400" b="1" kern="0" dirty="0" smtClean="0">
                <a:solidFill>
                  <a:srgbClr val="FFFF00"/>
                </a:solidFill>
                <a:effectLst>
                  <a:outerShdw blurRad="38100" dist="38100" dir="2700000" algn="tl">
                    <a:srgbClr val="000000"/>
                  </a:outerShdw>
                </a:effectLst>
                <a:latin typeface="Arial"/>
                <a:ea typeface="+mn-ea"/>
                <a:cs typeface="Arial"/>
              </a:rPr>
              <a:t>£5,000 per </a:t>
            </a:r>
            <a:r>
              <a:rPr lang="en-GB" sz="2400" b="1" kern="0" dirty="0">
                <a:solidFill>
                  <a:srgbClr val="FFFF00"/>
                </a:solidFill>
                <a:effectLst>
                  <a:outerShdw blurRad="38100" dist="38100" dir="2700000" algn="tl">
                    <a:srgbClr val="000000"/>
                  </a:outerShdw>
                </a:effectLst>
                <a:latin typeface="Arial"/>
                <a:ea typeface="+mn-ea"/>
                <a:cs typeface="Arial"/>
              </a:rPr>
              <a:t>year</a:t>
            </a:r>
            <a:r>
              <a:rPr lang="en-GB" sz="2400" b="1" kern="0" dirty="0">
                <a:solidFill>
                  <a:srgbClr val="FFFFFF"/>
                </a:solidFill>
                <a:effectLst>
                  <a:outerShdw blurRad="38100" dist="38100" dir="2700000" algn="tl">
                    <a:srgbClr val="000000"/>
                  </a:outerShdw>
                </a:effectLst>
                <a:latin typeface="Arial"/>
                <a:ea typeface="+mn-ea"/>
                <a:cs typeface="Arial"/>
              </a:rPr>
              <a:t/>
            </a:r>
            <a:br>
              <a:rPr lang="en-GB" sz="2400" b="1" kern="0" dirty="0">
                <a:solidFill>
                  <a:srgbClr val="FFFFFF"/>
                </a:solidFill>
                <a:effectLst>
                  <a:outerShdw blurRad="38100" dist="38100" dir="2700000" algn="tl">
                    <a:srgbClr val="000000"/>
                  </a:outerShdw>
                </a:effectLst>
                <a:latin typeface="Arial"/>
                <a:ea typeface="+mn-ea"/>
                <a:cs typeface="Arial"/>
              </a:rPr>
            </a:br>
            <a:endParaRPr lang="en-GB" dirty="0"/>
          </a:p>
        </p:txBody>
      </p:sp>
      <p:sp>
        <p:nvSpPr>
          <p:cNvPr id="4" name="TextBox 3"/>
          <p:cNvSpPr txBox="1"/>
          <p:nvPr/>
        </p:nvSpPr>
        <p:spPr>
          <a:xfrm>
            <a:off x="179512" y="310067"/>
            <a:ext cx="8352928" cy="830997"/>
          </a:xfrm>
          <a:prstGeom prst="rect">
            <a:avLst/>
          </a:prstGeom>
          <a:noFill/>
        </p:spPr>
        <p:txBody>
          <a:bodyPr wrap="square" rtlCol="0">
            <a:spAutoFit/>
          </a:bodyPr>
          <a:lstStyle/>
          <a:p>
            <a:pPr algn="ctr"/>
            <a:r>
              <a:rPr lang="en-GB" sz="2400" b="1" dirty="0" smtClean="0">
                <a:solidFill>
                  <a:srgbClr val="FFFF00"/>
                </a:solidFill>
              </a:rPr>
              <a:t>HOW DO WE FUND THESE WONDERFUL TRIPS AND WORKSHOPS?</a:t>
            </a:r>
            <a:endParaRPr lang="en-GB" sz="2400" b="1" dirty="0">
              <a:solidFill>
                <a:srgbClr val="FFFF00"/>
              </a:solidFill>
            </a:endParaRPr>
          </a:p>
        </p:txBody>
      </p:sp>
      <p:pic>
        <p:nvPicPr>
          <p:cNvPr id="3074"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971600" y="2852936"/>
            <a:ext cx="6840760" cy="3778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6764241"/>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32656"/>
            <a:ext cx="7772400" cy="1470025"/>
          </a:xfrm>
        </p:spPr>
        <p:txBody>
          <a:bodyPr>
            <a:noAutofit/>
          </a:bodyPr>
          <a:lstStyle/>
          <a:p>
            <a:r>
              <a:rPr lang="en-GB" sz="3200" b="1" dirty="0" smtClean="0"/>
              <a:t>Children who enjoy their learning and are encouraged to think creatively and independently become:</a:t>
            </a:r>
            <a:endParaRPr lang="en-GB" sz="3200" b="1" dirty="0"/>
          </a:p>
        </p:txBody>
      </p:sp>
      <p:sp>
        <p:nvSpPr>
          <p:cNvPr id="3" name="Subtitle 2"/>
          <p:cNvSpPr>
            <a:spLocks noGrp="1"/>
          </p:cNvSpPr>
          <p:nvPr>
            <p:ph type="subTitle" idx="1"/>
          </p:nvPr>
        </p:nvSpPr>
        <p:spPr>
          <a:xfrm>
            <a:off x="179512" y="2276872"/>
            <a:ext cx="8712968" cy="3240360"/>
          </a:xfrm>
        </p:spPr>
        <p:txBody>
          <a:bodyPr/>
          <a:lstStyle/>
          <a:p>
            <a:pPr marL="457200" indent="-457200" algn="l">
              <a:buFont typeface="Wingdings" panose="05000000000000000000" pitchFamily="2" charset="2"/>
              <a:buChar char="ü"/>
            </a:pPr>
            <a:r>
              <a:rPr lang="en-GB" i="1" dirty="0" smtClean="0"/>
              <a:t>more inquisitive and interested in discovering things for themselves</a:t>
            </a:r>
          </a:p>
          <a:p>
            <a:pPr marL="457200" indent="-457200" algn="l">
              <a:buFont typeface="Wingdings" panose="05000000000000000000" pitchFamily="2" charset="2"/>
              <a:buChar char="ü"/>
            </a:pPr>
            <a:r>
              <a:rPr lang="en-GB" i="1" dirty="0" smtClean="0"/>
              <a:t>more open to new ideas</a:t>
            </a:r>
          </a:p>
          <a:p>
            <a:pPr marL="457200" indent="-457200" algn="l">
              <a:buFont typeface="Wingdings" panose="05000000000000000000" pitchFamily="2" charset="2"/>
              <a:buChar char="ü"/>
            </a:pPr>
            <a:r>
              <a:rPr lang="en-GB" i="1" dirty="0" smtClean="0"/>
              <a:t>keen to work with others to explore ideas and solve problems</a:t>
            </a:r>
          </a:p>
          <a:p>
            <a:pPr marL="457200" indent="-457200" algn="l">
              <a:buFont typeface="Wingdings" panose="05000000000000000000" pitchFamily="2" charset="2"/>
              <a:buChar char="ü"/>
            </a:pPr>
            <a:endParaRPr lang="en-GB" i="1" dirty="0" smtClean="0"/>
          </a:p>
          <a:p>
            <a:pPr marL="457200" indent="-457200" algn="l">
              <a:buFont typeface="Wingdings" panose="05000000000000000000" pitchFamily="2" charset="2"/>
              <a:buChar char="ü"/>
            </a:pPr>
            <a:endParaRPr lang="en-GB" i="1" dirty="0"/>
          </a:p>
        </p:txBody>
      </p:sp>
    </p:spTree>
    <p:extLst>
      <p:ext uri="{BB962C8B-B14F-4D97-AF65-F5344CB8AC3E}">
        <p14:creationId xmlns:p14="http://schemas.microsoft.com/office/powerpoint/2010/main" val="2100939996"/>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t>Where does exciting learning take place? </a:t>
            </a:r>
            <a:endParaRPr lang="en-GB" sz="3600" b="1" dirty="0"/>
          </a:p>
        </p:txBody>
      </p:sp>
      <p:sp>
        <p:nvSpPr>
          <p:cNvPr id="10" name="Text Placeholder 9"/>
          <p:cNvSpPr>
            <a:spLocks noGrp="1"/>
          </p:cNvSpPr>
          <p:nvPr>
            <p:ph type="body" idx="1"/>
          </p:nvPr>
        </p:nvSpPr>
        <p:spPr>
          <a:xfrm>
            <a:off x="107504" y="1535113"/>
            <a:ext cx="3816424" cy="639762"/>
          </a:xfrm>
        </p:spPr>
        <p:txBody>
          <a:bodyPr>
            <a:noAutofit/>
          </a:bodyPr>
          <a:lstStyle/>
          <a:p>
            <a:pPr algn="ctr"/>
            <a:r>
              <a:rPr lang="en-GB" sz="2800" dirty="0" smtClean="0"/>
              <a:t>In the classroom..</a:t>
            </a:r>
            <a:endParaRPr lang="en-GB" sz="2800" dirty="0"/>
          </a:p>
        </p:txBody>
      </p:sp>
      <p:pic>
        <p:nvPicPr>
          <p:cNvPr id="14" name="Content Placeholder 13"/>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251520" y="2420888"/>
            <a:ext cx="4317876" cy="3460725"/>
          </a:xfrm>
        </p:spPr>
      </p:pic>
      <p:sp>
        <p:nvSpPr>
          <p:cNvPr id="12" name="Text Placeholder 11"/>
          <p:cNvSpPr>
            <a:spLocks noGrp="1"/>
          </p:cNvSpPr>
          <p:nvPr>
            <p:ph type="body" sz="quarter" idx="3"/>
          </p:nvPr>
        </p:nvSpPr>
        <p:spPr>
          <a:xfrm>
            <a:off x="4139952" y="1535113"/>
            <a:ext cx="4896544" cy="639762"/>
          </a:xfrm>
        </p:spPr>
        <p:txBody>
          <a:bodyPr>
            <a:noAutofit/>
          </a:bodyPr>
          <a:lstStyle/>
          <a:p>
            <a:pPr algn="ctr"/>
            <a:r>
              <a:rPr lang="en-GB" sz="2800" dirty="0" smtClean="0"/>
              <a:t>..&amp; with projects for homework</a:t>
            </a:r>
            <a:endParaRPr lang="en-GB" sz="2800" dirty="0"/>
          </a:p>
        </p:txBody>
      </p:sp>
      <p:pic>
        <p:nvPicPr>
          <p:cNvPr id="3" name="Content Placeholder 2"/>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4644008" y="2420888"/>
            <a:ext cx="4319588" cy="3456384"/>
          </a:xfrm>
        </p:spPr>
      </p:pic>
    </p:spTree>
    <p:extLst>
      <p:ext uri="{BB962C8B-B14F-4D97-AF65-F5344CB8AC3E}">
        <p14:creationId xmlns:p14="http://schemas.microsoft.com/office/powerpoint/2010/main" val="3401284358"/>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850106"/>
          </a:xfrm>
        </p:spPr>
        <p:txBody>
          <a:bodyPr>
            <a:normAutofit/>
          </a:bodyPr>
          <a:lstStyle/>
          <a:p>
            <a:r>
              <a:rPr lang="en-GB" sz="3600" b="1" dirty="0" smtClean="0"/>
              <a:t>Where does exciting learning take place? </a:t>
            </a:r>
            <a:endParaRPr lang="en-GB" sz="3600" b="1" dirty="0"/>
          </a:p>
        </p:txBody>
      </p:sp>
      <p:sp>
        <p:nvSpPr>
          <p:cNvPr id="3" name="Text Placeholder 2"/>
          <p:cNvSpPr>
            <a:spLocks noGrp="1"/>
          </p:cNvSpPr>
          <p:nvPr>
            <p:ph type="body" idx="1"/>
          </p:nvPr>
        </p:nvSpPr>
        <p:spPr>
          <a:xfrm>
            <a:off x="323528" y="980728"/>
            <a:ext cx="4173860" cy="1194147"/>
          </a:xfrm>
        </p:spPr>
        <p:txBody>
          <a:bodyPr>
            <a:noAutofit/>
          </a:bodyPr>
          <a:lstStyle/>
          <a:p>
            <a:pPr algn="ctr"/>
            <a:r>
              <a:rPr lang="en-GB" sz="3200" dirty="0" smtClean="0"/>
              <a:t> At school with ‘experts’</a:t>
            </a:r>
            <a:endParaRPr lang="en-GB" sz="3200" dirty="0"/>
          </a:p>
        </p:txBody>
      </p:sp>
      <p:pic>
        <p:nvPicPr>
          <p:cNvPr id="7" name="Content Placeholder 6"/>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457200" y="2635448"/>
            <a:ext cx="4040188" cy="3030141"/>
          </a:xfrm>
        </p:spPr>
      </p:pic>
      <p:sp>
        <p:nvSpPr>
          <p:cNvPr id="5" name="Text Placeholder 4"/>
          <p:cNvSpPr>
            <a:spLocks noGrp="1"/>
          </p:cNvSpPr>
          <p:nvPr>
            <p:ph type="body" sz="quarter" idx="3"/>
          </p:nvPr>
        </p:nvSpPr>
        <p:spPr>
          <a:xfrm>
            <a:off x="4645025" y="980728"/>
            <a:ext cx="4319463" cy="1194147"/>
          </a:xfrm>
        </p:spPr>
        <p:txBody>
          <a:bodyPr>
            <a:noAutofit/>
          </a:bodyPr>
          <a:lstStyle/>
          <a:p>
            <a:pPr algn="ctr"/>
            <a:r>
              <a:rPr lang="en-GB" sz="3200" dirty="0" smtClean="0"/>
              <a:t>And beyond the classroom…with experts</a:t>
            </a:r>
            <a:endParaRPr lang="en-GB" sz="3200" dirty="0"/>
          </a:p>
        </p:txBody>
      </p:sp>
      <p:pic>
        <p:nvPicPr>
          <p:cNvPr id="9" name="Content Placeholder 8"/>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4645025" y="2634853"/>
            <a:ext cx="4041775" cy="3031331"/>
          </a:xfrm>
        </p:spPr>
      </p:pic>
    </p:spTree>
    <p:extLst>
      <p:ext uri="{BB962C8B-B14F-4D97-AF65-F5344CB8AC3E}">
        <p14:creationId xmlns:p14="http://schemas.microsoft.com/office/powerpoint/2010/main" val="2504319357"/>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3688" y="5085184"/>
            <a:ext cx="5486400" cy="566738"/>
          </a:xfrm>
        </p:spPr>
        <p:txBody>
          <a:bodyPr>
            <a:noAutofit/>
          </a:bodyPr>
          <a:lstStyle/>
          <a:p>
            <a:pPr algn="ctr"/>
            <a:r>
              <a:rPr lang="en-GB" sz="3600" dirty="0" smtClean="0">
                <a:latin typeface="+mn-lt"/>
              </a:rPr>
              <a:t>Learning at school</a:t>
            </a:r>
            <a:endParaRPr lang="en-GB" sz="3600" dirty="0">
              <a:latin typeface="+mn-lt"/>
            </a:endParaRPr>
          </a:p>
        </p:txBody>
      </p:sp>
      <p:pic>
        <p:nvPicPr>
          <p:cNvPr id="7" name="Picture Placeholder 6"/>
          <p:cNvPicPr>
            <a:picLocks noGrp="1" noChangeAspect="1"/>
          </p:cNvPicPr>
          <p:nvPr>
            <p:ph type="pic" idx="1"/>
          </p:nvPr>
        </p:nvPicPr>
        <p:blipFill>
          <a:blip r:embed="rId2">
            <a:extLst>
              <a:ext uri="{28A0092B-C50C-407E-A947-70E740481C1C}">
                <a14:useLocalDpi xmlns:a14="http://schemas.microsoft.com/office/drawing/2010/main"/>
              </a:ext>
            </a:extLst>
          </a:blip>
          <a:srcRect/>
          <a:stretch>
            <a:fillRect/>
          </a:stretch>
        </p:blipFill>
        <p:spPr>
          <a:xfrm>
            <a:off x="611560" y="260648"/>
            <a:ext cx="7776864" cy="4752528"/>
          </a:xfrm>
        </p:spPr>
      </p:pic>
      <p:sp>
        <p:nvSpPr>
          <p:cNvPr id="4" name="Text Placeholder 3"/>
          <p:cNvSpPr>
            <a:spLocks noGrp="1"/>
          </p:cNvSpPr>
          <p:nvPr>
            <p:ph type="body" sz="half" idx="2"/>
          </p:nvPr>
        </p:nvSpPr>
        <p:spPr>
          <a:xfrm>
            <a:off x="1763688" y="5805264"/>
            <a:ext cx="5486400" cy="804862"/>
          </a:xfrm>
        </p:spPr>
        <p:txBody>
          <a:bodyPr>
            <a:normAutofit/>
          </a:bodyPr>
          <a:lstStyle/>
          <a:p>
            <a:pPr algn="ctr"/>
            <a:r>
              <a:rPr lang="en-GB" sz="4000" b="1" dirty="0" smtClean="0"/>
              <a:t>World Book Day</a:t>
            </a:r>
            <a:endParaRPr lang="en-GB" sz="4000" b="1" dirty="0"/>
          </a:p>
        </p:txBody>
      </p:sp>
    </p:spTree>
    <p:extLst>
      <p:ext uri="{BB962C8B-B14F-4D97-AF65-F5344CB8AC3E}">
        <p14:creationId xmlns:p14="http://schemas.microsoft.com/office/powerpoint/2010/main" val="803409571"/>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GB" sz="3600" dirty="0">
                <a:solidFill>
                  <a:prstClr val="white"/>
                </a:solidFill>
                <a:latin typeface="+mn-lt"/>
              </a:rPr>
              <a:t>Learning at school</a:t>
            </a:r>
            <a:endParaRPr lang="en-GB" sz="3600" dirty="0">
              <a:latin typeface="+mn-lt"/>
            </a:endParaRPr>
          </a:p>
        </p:txBody>
      </p:sp>
      <p:pic>
        <p:nvPicPr>
          <p:cNvPr id="5" name="Picture Placeholder 4"/>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xfrm>
            <a:off x="1331640" y="404664"/>
            <a:ext cx="6408712" cy="4322911"/>
          </a:xfrm>
        </p:spPr>
      </p:pic>
      <p:sp>
        <p:nvSpPr>
          <p:cNvPr id="4" name="Text Placeholder 3"/>
          <p:cNvSpPr>
            <a:spLocks noGrp="1"/>
          </p:cNvSpPr>
          <p:nvPr>
            <p:ph type="body" sz="half" idx="2"/>
          </p:nvPr>
        </p:nvSpPr>
        <p:spPr/>
        <p:txBody>
          <a:bodyPr>
            <a:normAutofit/>
          </a:bodyPr>
          <a:lstStyle/>
          <a:p>
            <a:pPr algn="ctr"/>
            <a:r>
              <a:rPr lang="en-GB" sz="3200" b="1" dirty="0" smtClean="0"/>
              <a:t>African Story Telling workshop</a:t>
            </a:r>
            <a:endParaRPr lang="en-GB" sz="3200" b="1" dirty="0"/>
          </a:p>
        </p:txBody>
      </p:sp>
    </p:spTree>
    <p:extLst>
      <p:ext uri="{BB962C8B-B14F-4D97-AF65-F5344CB8AC3E}">
        <p14:creationId xmlns:p14="http://schemas.microsoft.com/office/powerpoint/2010/main" val="1986985664"/>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sz="3600" dirty="0">
                <a:solidFill>
                  <a:prstClr val="white"/>
                </a:solidFill>
              </a:rPr>
              <a:t>Learning at school</a:t>
            </a:r>
            <a:endParaRPr lang="en-GB" dirty="0"/>
          </a:p>
        </p:txBody>
      </p:sp>
      <p:pic>
        <p:nvPicPr>
          <p:cNvPr id="5" name="Picture Placeholder 4"/>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xfrm>
            <a:off x="1187624" y="332656"/>
            <a:ext cx="6624736" cy="4394919"/>
          </a:xfrm>
        </p:spPr>
      </p:pic>
      <p:sp>
        <p:nvSpPr>
          <p:cNvPr id="4" name="Text Placeholder 3"/>
          <p:cNvSpPr>
            <a:spLocks noGrp="1"/>
          </p:cNvSpPr>
          <p:nvPr>
            <p:ph type="body" sz="half" idx="2"/>
          </p:nvPr>
        </p:nvSpPr>
        <p:spPr/>
        <p:txBody>
          <a:bodyPr>
            <a:normAutofit fontScale="92500"/>
          </a:bodyPr>
          <a:lstStyle/>
          <a:p>
            <a:pPr algn="ctr"/>
            <a:r>
              <a:rPr lang="en-GB" sz="2800" b="1" dirty="0" smtClean="0"/>
              <a:t>Learning how to be safe on our bikes</a:t>
            </a:r>
            <a:endParaRPr lang="en-GB" sz="2800" b="1" dirty="0"/>
          </a:p>
        </p:txBody>
      </p:sp>
    </p:spTree>
    <p:extLst>
      <p:ext uri="{BB962C8B-B14F-4D97-AF65-F5344CB8AC3E}">
        <p14:creationId xmlns:p14="http://schemas.microsoft.com/office/powerpoint/2010/main" val="167809453"/>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Learning beyond the classroom</a:t>
            </a:r>
            <a:endParaRPr lang="en-GB" dirty="0"/>
          </a:p>
        </p:txBody>
      </p:sp>
      <p:pic>
        <p:nvPicPr>
          <p:cNvPr id="5" name="Content Placeholder 4"/>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07504" y="1556792"/>
            <a:ext cx="4388296" cy="3820864"/>
          </a:xfrm>
        </p:spPr>
      </p:pic>
      <p:pic>
        <p:nvPicPr>
          <p:cNvPr id="6" name="Content Placeholder 5"/>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644008" y="1628800"/>
            <a:ext cx="4392488" cy="3820864"/>
          </a:xfrm>
        </p:spPr>
      </p:pic>
    </p:spTree>
    <p:extLst>
      <p:ext uri="{BB962C8B-B14F-4D97-AF65-F5344CB8AC3E}">
        <p14:creationId xmlns:p14="http://schemas.microsoft.com/office/powerpoint/2010/main" val="2018697328"/>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Learning beyond the classroom</a:t>
            </a:r>
            <a:endParaRPr lang="en-GB" dirty="0"/>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536" y="1412776"/>
            <a:ext cx="8208912" cy="4968552"/>
          </a:xfrm>
          <a:prstGeom prst="rect">
            <a:avLst/>
          </a:prstGeom>
        </p:spPr>
      </p:pic>
    </p:spTree>
    <p:extLst>
      <p:ext uri="{BB962C8B-B14F-4D97-AF65-F5344CB8AC3E}">
        <p14:creationId xmlns:p14="http://schemas.microsoft.com/office/powerpoint/2010/main" val="3599741934"/>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Learning beyond the classroom</a:t>
            </a: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7584" y="1340768"/>
            <a:ext cx="7416824" cy="5067182"/>
          </a:xfrm>
          <a:prstGeom prst="rect">
            <a:avLst/>
          </a:prstGeom>
        </p:spPr>
      </p:pic>
    </p:spTree>
    <p:extLst>
      <p:ext uri="{BB962C8B-B14F-4D97-AF65-F5344CB8AC3E}">
        <p14:creationId xmlns:p14="http://schemas.microsoft.com/office/powerpoint/2010/main" val="1743795677"/>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548" y="116632"/>
            <a:ext cx="8229600" cy="1224136"/>
          </a:xfrm>
        </p:spPr>
        <p:txBody>
          <a:bodyPr>
            <a:noAutofit/>
          </a:bodyPr>
          <a:lstStyle/>
          <a:p>
            <a:r>
              <a:rPr lang="en-GB" sz="2800" b="1" dirty="0" smtClean="0">
                <a:latin typeface="+mn-lt"/>
              </a:rPr>
              <a:t>We love to take our learning out of school. London and the Home Counties have so much to offer, so we can and we do go everywhere…….</a:t>
            </a:r>
            <a:endParaRPr lang="en-GB" sz="2800" b="1" dirty="0">
              <a:latin typeface="+mn-lt"/>
            </a:endParaRPr>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403648" y="1412776"/>
            <a:ext cx="6178633" cy="4281339"/>
          </a:xfrm>
        </p:spPr>
      </p:pic>
      <p:sp>
        <p:nvSpPr>
          <p:cNvPr id="5" name="TextBox 4"/>
          <p:cNvSpPr txBox="1"/>
          <p:nvPr/>
        </p:nvSpPr>
        <p:spPr>
          <a:xfrm>
            <a:off x="596752" y="5657671"/>
            <a:ext cx="8136904" cy="1200329"/>
          </a:xfrm>
          <a:prstGeom prst="rect">
            <a:avLst/>
          </a:prstGeom>
          <a:noFill/>
        </p:spPr>
        <p:txBody>
          <a:bodyPr wrap="square" rtlCol="0">
            <a:spAutoFit/>
          </a:bodyPr>
          <a:lstStyle/>
          <a:p>
            <a:pPr algn="ctr"/>
            <a:r>
              <a:rPr lang="en-GB" sz="2400" b="1" dirty="0" smtClean="0"/>
              <a:t>…. because we have 2 minibuses which we couldn’t have bought without the help of the PTFA and </a:t>
            </a:r>
            <a:r>
              <a:rPr lang="en-GB" sz="2400" b="1" dirty="0" err="1" smtClean="0"/>
              <a:t>Friern</a:t>
            </a:r>
            <a:r>
              <a:rPr lang="en-GB" sz="2400" b="1" dirty="0" smtClean="0"/>
              <a:t> Barnet Education Trust.     THANK YOU!</a:t>
            </a:r>
            <a:endParaRPr lang="en-GB" sz="2400" b="1" dirty="0"/>
          </a:p>
        </p:txBody>
      </p:sp>
    </p:spTree>
    <p:extLst>
      <p:ext uri="{BB962C8B-B14F-4D97-AF65-F5344CB8AC3E}">
        <p14:creationId xmlns:p14="http://schemas.microsoft.com/office/powerpoint/2010/main" val="3782450408"/>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7544" y="116632"/>
            <a:ext cx="8229600" cy="922114"/>
          </a:xfrm>
        </p:spPr>
        <p:txBody>
          <a:bodyPr>
            <a:noAutofit/>
          </a:bodyPr>
          <a:lstStyle/>
          <a:p>
            <a:r>
              <a:rPr lang="en-GB" sz="2800" b="1" dirty="0" smtClean="0">
                <a:latin typeface="+mn-lt"/>
              </a:rPr>
              <a:t>We</a:t>
            </a:r>
            <a:r>
              <a:rPr lang="en-GB" sz="2800" dirty="0" smtClean="0">
                <a:latin typeface="+mn-lt"/>
              </a:rPr>
              <a:t> </a:t>
            </a:r>
            <a:r>
              <a:rPr lang="en-GB" sz="2800" b="1" dirty="0" smtClean="0">
                <a:latin typeface="+mn-lt"/>
              </a:rPr>
              <a:t>like to learn from experts. If we don’t go to them we ask them to come to us.</a:t>
            </a:r>
            <a:endParaRPr lang="en-GB" sz="2800" b="1" dirty="0">
              <a:latin typeface="+mn-lt"/>
            </a:endParaRPr>
          </a:p>
        </p:txBody>
      </p:sp>
      <p:pic>
        <p:nvPicPr>
          <p:cNvPr id="7" name="Content Placeholder 6"/>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259632" y="1124744"/>
            <a:ext cx="6696744" cy="4176464"/>
          </a:xfrm>
        </p:spPr>
      </p:pic>
      <p:sp>
        <p:nvSpPr>
          <p:cNvPr id="8" name="TextBox 7"/>
          <p:cNvSpPr txBox="1"/>
          <p:nvPr/>
        </p:nvSpPr>
        <p:spPr>
          <a:xfrm>
            <a:off x="323528" y="5373216"/>
            <a:ext cx="8568952" cy="1200329"/>
          </a:xfrm>
          <a:prstGeom prst="rect">
            <a:avLst/>
          </a:prstGeom>
          <a:noFill/>
        </p:spPr>
        <p:txBody>
          <a:bodyPr wrap="square" rtlCol="0">
            <a:spAutoFit/>
          </a:bodyPr>
          <a:lstStyle/>
          <a:p>
            <a:pPr algn="ctr"/>
            <a:r>
              <a:rPr lang="en-GB" sz="2400" b="1" dirty="0" smtClean="0"/>
              <a:t>We run workshops in school on all sorts of subjects – science, drama, maths, literacy, geography, history, environmental studies, music, art and technology to name just a few!</a:t>
            </a:r>
            <a:endParaRPr lang="en-GB" sz="2400" b="1" dirty="0"/>
          </a:p>
        </p:txBody>
      </p:sp>
    </p:spTree>
    <p:extLst>
      <p:ext uri="{BB962C8B-B14F-4D97-AF65-F5344CB8AC3E}">
        <p14:creationId xmlns:p14="http://schemas.microsoft.com/office/powerpoint/2010/main" val="854771339"/>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Learning should be fun.</a:t>
            </a:r>
            <a:br>
              <a:rPr lang="en-GB" b="1" dirty="0" smtClean="0"/>
            </a:br>
            <a:r>
              <a:rPr lang="en-GB" b="1" dirty="0" smtClean="0"/>
              <a:t>Learning at St. John’s is FUN!</a:t>
            </a:r>
            <a:endParaRPr lang="en-GB" b="1" dirty="0"/>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a:ext>
            </a:extLst>
          </a:blip>
          <a:stretch>
            <a:fillRect/>
          </a:stretch>
        </p:blipFill>
        <p:spPr>
          <a:xfrm>
            <a:off x="827584" y="1556792"/>
            <a:ext cx="3600400" cy="4896544"/>
          </a:xfrm>
        </p:spPr>
      </p:pic>
      <p:pic>
        <p:nvPicPr>
          <p:cNvPr id="8" name="Content Placeholder 7"/>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788024" y="1600200"/>
            <a:ext cx="3576712" cy="4853136"/>
          </a:xfrm>
        </p:spPr>
      </p:pic>
    </p:spTree>
    <p:extLst>
      <p:ext uri="{BB962C8B-B14F-4D97-AF65-F5344CB8AC3E}">
        <p14:creationId xmlns:p14="http://schemas.microsoft.com/office/powerpoint/2010/main" val="3934883628"/>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77168" y="332656"/>
            <a:ext cx="7783264" cy="5760640"/>
          </a:xfrm>
          <a:prstGeom prst="rect">
            <a:avLst/>
          </a:prstGeom>
        </p:spPr>
      </p:pic>
    </p:spTree>
    <p:extLst>
      <p:ext uri="{BB962C8B-B14F-4D97-AF65-F5344CB8AC3E}">
        <p14:creationId xmlns:p14="http://schemas.microsoft.com/office/powerpoint/2010/main" val="194715761"/>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00250" y="404664"/>
            <a:ext cx="5143500" cy="5616624"/>
          </a:xfrm>
          <a:prstGeom prst="rect">
            <a:avLst/>
          </a:prstGeom>
        </p:spPr>
      </p:pic>
    </p:spTree>
    <p:extLst>
      <p:ext uri="{BB962C8B-B14F-4D97-AF65-F5344CB8AC3E}">
        <p14:creationId xmlns:p14="http://schemas.microsoft.com/office/powerpoint/2010/main" val="3334868014"/>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9552" y="332656"/>
            <a:ext cx="7992888" cy="5832648"/>
          </a:xfrm>
          <a:prstGeom prst="rect">
            <a:avLst/>
          </a:prstGeom>
        </p:spPr>
      </p:pic>
    </p:spTree>
    <p:extLst>
      <p:ext uri="{BB962C8B-B14F-4D97-AF65-F5344CB8AC3E}">
        <p14:creationId xmlns:p14="http://schemas.microsoft.com/office/powerpoint/2010/main" val="2607851796"/>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536" y="476672"/>
            <a:ext cx="8280920" cy="5616624"/>
          </a:xfrm>
          <a:prstGeom prst="rect">
            <a:avLst/>
          </a:prstGeom>
        </p:spPr>
      </p:pic>
    </p:spTree>
    <p:extLst>
      <p:ext uri="{BB962C8B-B14F-4D97-AF65-F5344CB8AC3E}">
        <p14:creationId xmlns:p14="http://schemas.microsoft.com/office/powerpoint/2010/main" val="912580054"/>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95736" y="260648"/>
            <a:ext cx="4824536" cy="5760640"/>
          </a:xfrm>
          <a:prstGeom prst="rect">
            <a:avLst/>
          </a:prstGeom>
        </p:spPr>
      </p:pic>
    </p:spTree>
    <p:extLst>
      <p:ext uri="{BB962C8B-B14F-4D97-AF65-F5344CB8AC3E}">
        <p14:creationId xmlns:p14="http://schemas.microsoft.com/office/powerpoint/2010/main" val="1885016717"/>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3568" y="260648"/>
            <a:ext cx="7704856" cy="5904656"/>
          </a:xfrm>
          <a:prstGeom prst="rect">
            <a:avLst/>
          </a:prstGeom>
        </p:spPr>
      </p:pic>
    </p:spTree>
    <p:extLst>
      <p:ext uri="{BB962C8B-B14F-4D97-AF65-F5344CB8AC3E}">
        <p14:creationId xmlns:p14="http://schemas.microsoft.com/office/powerpoint/2010/main" val="866639406"/>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1560" y="332656"/>
            <a:ext cx="7920880" cy="5688632"/>
          </a:xfrm>
          <a:prstGeom prst="rect">
            <a:avLst/>
          </a:prstGeom>
        </p:spPr>
      </p:pic>
    </p:spTree>
    <p:extLst>
      <p:ext uri="{BB962C8B-B14F-4D97-AF65-F5344CB8AC3E}">
        <p14:creationId xmlns:p14="http://schemas.microsoft.com/office/powerpoint/2010/main" val="3543336488"/>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‘Spot the difference!’</a:t>
            </a:r>
            <a:endParaRPr lang="en-GB" dirty="0"/>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a:ext>
            </a:extLst>
          </a:blip>
          <a:stretch>
            <a:fillRect/>
          </a:stretch>
        </p:blipFill>
        <p:spPr>
          <a:xfrm>
            <a:off x="531044" y="1666900"/>
            <a:ext cx="3896940" cy="4392488"/>
          </a:xfrm>
        </p:spPr>
      </p:pic>
      <p:pic>
        <p:nvPicPr>
          <p:cNvPr id="6" name="Content Placeholder 5"/>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788024" y="1600200"/>
            <a:ext cx="3960440" cy="4525963"/>
          </a:xfrm>
        </p:spPr>
      </p:pic>
    </p:spTree>
    <p:extLst>
      <p:ext uri="{BB962C8B-B14F-4D97-AF65-F5344CB8AC3E}">
        <p14:creationId xmlns:p14="http://schemas.microsoft.com/office/powerpoint/2010/main" val="2433091147"/>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79512" y="980728"/>
            <a:ext cx="4104456" cy="1143000"/>
          </a:xfrm>
        </p:spPr>
        <p:txBody>
          <a:bodyPr>
            <a:normAutofit fontScale="90000"/>
          </a:bodyPr>
          <a:lstStyle/>
          <a:p>
            <a:r>
              <a:rPr lang="en-GB" dirty="0" smtClean="0">
                <a:latin typeface="+mn-lt"/>
              </a:rPr>
              <a:t>Ancient Greece workshop</a:t>
            </a:r>
            <a:endParaRPr lang="en-GB" dirty="0">
              <a:latin typeface="+mn-lt"/>
            </a:endParaRPr>
          </a:p>
        </p:txBody>
      </p:sp>
      <p:pic>
        <p:nvPicPr>
          <p:cNvPr id="10" name="Content Placeholder 9"/>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200720" y="2226320"/>
            <a:ext cx="4038600" cy="3396312"/>
          </a:xfrm>
        </p:spPr>
      </p:pic>
      <p:pic>
        <p:nvPicPr>
          <p:cNvPr id="11" name="Content Placeholder 10"/>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427984" y="332656"/>
            <a:ext cx="4320480" cy="4176464"/>
          </a:xfrm>
        </p:spPr>
      </p:pic>
      <p:sp>
        <p:nvSpPr>
          <p:cNvPr id="12" name="TextBox 11"/>
          <p:cNvSpPr txBox="1"/>
          <p:nvPr/>
        </p:nvSpPr>
        <p:spPr>
          <a:xfrm>
            <a:off x="4499992" y="4653136"/>
            <a:ext cx="4248472" cy="1938992"/>
          </a:xfrm>
          <a:prstGeom prst="rect">
            <a:avLst/>
          </a:prstGeom>
          <a:noFill/>
        </p:spPr>
        <p:txBody>
          <a:bodyPr wrap="square" rtlCol="0">
            <a:spAutoFit/>
          </a:bodyPr>
          <a:lstStyle/>
          <a:p>
            <a:pPr algn="ctr"/>
            <a:r>
              <a:rPr lang="en-GB" sz="4000" dirty="0" smtClean="0"/>
              <a:t>A trip to the Imperial War Museum, Duxford</a:t>
            </a:r>
            <a:endParaRPr lang="en-GB" sz="4000" dirty="0"/>
          </a:p>
        </p:txBody>
      </p:sp>
    </p:spTree>
    <p:extLst>
      <p:ext uri="{BB962C8B-B14F-4D97-AF65-F5344CB8AC3E}">
        <p14:creationId xmlns:p14="http://schemas.microsoft.com/office/powerpoint/2010/main" val="118094505"/>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82154"/>
          </a:xfrm>
        </p:spPr>
        <p:txBody>
          <a:bodyPr/>
          <a:lstStyle/>
          <a:p>
            <a:r>
              <a:rPr lang="en-GB" dirty="0" smtClean="0"/>
              <a:t>Be inspired………….</a:t>
            </a:r>
            <a:endParaRPr lang="en-GB" dirty="0"/>
          </a:p>
        </p:txBody>
      </p:sp>
      <p:pic>
        <p:nvPicPr>
          <p:cNvPr id="7" name="Content Placeholder 6"/>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4644008" y="1844824"/>
            <a:ext cx="4320480" cy="4104456"/>
          </a:xfrm>
        </p:spPr>
      </p:pic>
      <p:pic>
        <p:nvPicPr>
          <p:cNvPr id="4" name="Content Placeholder 3"/>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457200" y="2348706"/>
            <a:ext cx="4038600" cy="3028950"/>
          </a:xfrm>
        </p:spPr>
      </p:pic>
    </p:spTree>
    <p:extLst>
      <p:ext uri="{BB962C8B-B14F-4D97-AF65-F5344CB8AC3E}">
        <p14:creationId xmlns:p14="http://schemas.microsoft.com/office/powerpoint/2010/main" val="1839226324"/>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latin typeface="+mn-lt"/>
              </a:rPr>
              <a:t>And </a:t>
            </a:r>
            <a:r>
              <a:rPr lang="en-GB" b="1" smtClean="0">
                <a:latin typeface="+mn-lt"/>
              </a:rPr>
              <a:t>love to learn!</a:t>
            </a:r>
            <a:endParaRPr lang="en-GB" b="1" dirty="0">
              <a:latin typeface="+mn-lt"/>
            </a:endParaRPr>
          </a:p>
        </p:txBody>
      </p:sp>
      <p:pic>
        <p:nvPicPr>
          <p:cNvPr id="5" name="Content Placeholder 4"/>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457200" y="1628800"/>
            <a:ext cx="4038600" cy="3748856"/>
          </a:xfrm>
        </p:spPr>
      </p:pic>
      <p:pic>
        <p:nvPicPr>
          <p:cNvPr id="6" name="Content Placeholder 5"/>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648200" y="1628800"/>
            <a:ext cx="4244280" cy="3748856"/>
          </a:xfrm>
        </p:spPr>
      </p:pic>
    </p:spTree>
    <p:extLst>
      <p:ext uri="{BB962C8B-B14F-4D97-AF65-F5344CB8AC3E}">
        <p14:creationId xmlns:p14="http://schemas.microsoft.com/office/powerpoint/2010/main" val="2714995296"/>
      </p:ext>
    </p:extLst>
  </p:cSld>
  <p:clrMapOvr>
    <a:masterClrMapping/>
  </p:clrMapOvr>
  <mc:AlternateContent xmlns:mc="http://schemas.openxmlformats.org/markup-compatibility/2006" xmlns:p14="http://schemas.microsoft.com/office/powerpoint/2010/main">
    <mc:Choice Requires="p14">
      <p:transition spd="slow" p14:dur="2000" advTm="6000"/>
    </mc:Choice>
    <mc:Fallback xmlns="">
      <p:transition spd="slow" advTm="6000"/>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868</TotalTime>
  <Words>801</Words>
  <Application>Microsoft Office PowerPoint</Application>
  <PresentationFormat>On-screen Show (4:3)</PresentationFormat>
  <Paragraphs>64</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THE WIDER SCHOOL CURRICULUM AT ST. JOHN’S</vt:lpstr>
      <vt:lpstr>We want our children to be excited about their learning</vt:lpstr>
      <vt:lpstr>We want our curriculum to be fun, inspirational, challenging and exciting…</vt:lpstr>
      <vt:lpstr>Our Topics Overview Our trips and workshops are based on our topics</vt:lpstr>
      <vt:lpstr>So where do we go to learn in EYFS &amp; KS1 when we are not in school?</vt:lpstr>
      <vt:lpstr>So where do we go to learn in KS2  when we are not in school?</vt:lpstr>
      <vt:lpstr>PowerPoint Presentation</vt:lpstr>
      <vt:lpstr>PowerPoint Presentation</vt:lpstr>
      <vt:lpstr>PARENTS – Voluntary Contribution of £15 per child per term THE PTFA - £3,500 per year FRIERN BARNET EDUCATION TRUST - £5,000 per year SCHOOL BUDGET - £5,000 per year </vt:lpstr>
      <vt:lpstr>Children who enjoy their learning and are encouraged to think creatively and independently become:</vt:lpstr>
      <vt:lpstr>Where does exciting learning take place? </vt:lpstr>
      <vt:lpstr>Where does exciting learning take place? </vt:lpstr>
      <vt:lpstr>Learning at school</vt:lpstr>
      <vt:lpstr>Learning at school</vt:lpstr>
      <vt:lpstr>Learning at school</vt:lpstr>
      <vt:lpstr>Learning beyond the classroom</vt:lpstr>
      <vt:lpstr>Learning beyond the classroom</vt:lpstr>
      <vt:lpstr>Learning beyond the classroom</vt:lpstr>
      <vt:lpstr>We love to take our learning out of school. London and the Home Counties have so much to offer, so we can and we do go everywhere…….</vt:lpstr>
      <vt:lpstr>We like to learn from experts. If we don’t go to them we ask them to come to us.</vt:lpstr>
      <vt:lpstr>Learning should be fun. Learning at St. John’s is FUN!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‘Spot the difference!’</vt:lpstr>
      <vt:lpstr>Ancient Greece workshop</vt:lpstr>
      <vt:lpstr>Be inspired………….</vt:lpstr>
      <vt:lpstr>And love to learn!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WIDER SCHOOL CURRICULUM AT ST. JOHN’S</dc:title>
  <dc:creator>Head</dc:creator>
  <cp:lastModifiedBy>Head</cp:lastModifiedBy>
  <cp:revision>34</cp:revision>
  <dcterms:created xsi:type="dcterms:W3CDTF">2019-02-10T11:08:26Z</dcterms:created>
  <dcterms:modified xsi:type="dcterms:W3CDTF">2019-02-11T14:45:04Z</dcterms:modified>
</cp:coreProperties>
</file>